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6"/>
  </p:notesMasterIdLst>
  <p:handoutMasterIdLst>
    <p:handoutMasterId r:id="rId27"/>
  </p:handoutMasterIdLst>
  <p:sldIdLst>
    <p:sldId id="256" r:id="rId2"/>
    <p:sldId id="283" r:id="rId3"/>
    <p:sldId id="284" r:id="rId4"/>
    <p:sldId id="312" r:id="rId5"/>
    <p:sldId id="294" r:id="rId6"/>
    <p:sldId id="304" r:id="rId7"/>
    <p:sldId id="303" r:id="rId8"/>
    <p:sldId id="296" r:id="rId9"/>
    <p:sldId id="299" r:id="rId10"/>
    <p:sldId id="297" r:id="rId11"/>
    <p:sldId id="310" r:id="rId12"/>
    <p:sldId id="313" r:id="rId13"/>
    <p:sldId id="309" r:id="rId14"/>
    <p:sldId id="311" r:id="rId15"/>
    <p:sldId id="260" r:id="rId16"/>
    <p:sldId id="269" r:id="rId17"/>
    <p:sldId id="306" r:id="rId18"/>
    <p:sldId id="271" r:id="rId19"/>
    <p:sldId id="270" r:id="rId20"/>
    <p:sldId id="307" r:id="rId21"/>
    <p:sldId id="264" r:id="rId22"/>
    <p:sldId id="302" r:id="rId23"/>
    <p:sldId id="290" r:id="rId24"/>
    <p:sldId id="279" r:id="rId25"/>
  </p:sldIdLst>
  <p:sldSz cx="6858000" cy="9144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FF"/>
    <a:srgbClr val="CEFF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9" autoAdjust="0"/>
    <p:restoredTop sz="94660"/>
  </p:normalViewPr>
  <p:slideViewPr>
    <p:cSldViewPr>
      <p:cViewPr varScale="1">
        <p:scale>
          <a:sx n="94" d="100"/>
          <a:sy n="94" d="100"/>
        </p:scale>
        <p:origin x="-2982" y="-10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76B4C382-2D9F-4C9A-851D-A332ACFE37A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1A5345B7-8E05-4DB4-83A4-44C7B3ECA793}" type="datetimeFigureOut">
              <a:rPr lang="en-US"/>
              <a:pPr>
                <a:defRPr/>
              </a:pPr>
              <a:t>4/8/2011</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A39AA94E-CF5D-40A0-80DF-313AEC0F6A5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9AA94E-CF5D-40A0-80DF-313AEC0F6A5C}" type="slidenum">
              <a:rPr lang="en-US" smtClean="0"/>
              <a:pPr>
                <a:defRPr/>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9AA94E-CF5D-40A0-80DF-313AEC0F6A5C}" type="slidenum">
              <a:rPr lang="en-US" smtClean="0"/>
              <a:pPr>
                <a:defRPr/>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9AA94E-CF5D-40A0-80DF-313AEC0F6A5C}" type="slidenum">
              <a:rPr lang="en-US" smtClean="0"/>
              <a:pPr>
                <a:defRPr/>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9AA94E-CF5D-40A0-80DF-313AEC0F6A5C}"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7382DB59-A4ED-4E51-9150-16F91FBD9E8D}" type="datetimeFigureOut">
              <a:rPr lang="en-US" smtClean="0"/>
              <a:pPr>
                <a:defRPr/>
              </a:pPr>
              <a:t>4/8/2011</a:t>
            </a:fld>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488E26AC-6B8D-48CF-83CC-8D5F20380BC4}"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32CD54E-A2B3-4CA9-B7BD-1C22F3250DB5}" type="datetimeFigureOut">
              <a:rPr lang="en-US" smtClean="0"/>
              <a:pPr>
                <a:defRPr/>
              </a:pPr>
              <a:t>4/8/2011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753295D-F8EE-432D-892B-2A4E9F6C98F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219206"/>
            <a:ext cx="1543050" cy="694901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1219206"/>
            <a:ext cx="4514850" cy="694901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5BCE75D-850C-4FAE-99BB-2481ED2B4A9F}" type="datetimeFigureOut">
              <a:rPr lang="en-US" smtClean="0"/>
              <a:pPr>
                <a:defRPr/>
              </a:pPr>
              <a:t>4/8/2011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E912D2E-14CD-47C1-A7EC-38ED5956417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20D9F8F-A8FF-4AB6-B467-A333D893AF36}" type="datetimeFigureOut">
              <a:rPr lang="en-US" smtClean="0"/>
              <a:pPr>
                <a:defRPr/>
              </a:pPr>
              <a:t>4/8/2011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AA8671B-0D78-4271-BE46-8D11C0FEDF5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7764" y="3606220"/>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8CD071B3-B284-4531-9B1C-D0D881D38279}" type="datetimeFigureOut">
              <a:rPr lang="en-US" smtClean="0"/>
              <a:pPr>
                <a:defRPr/>
              </a:pPr>
              <a:t>4/8/2011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9A94813-D504-4E09-B17D-7639A9E819D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C288A06F-F9BB-456D-8028-F74B47699B26}" type="datetimeFigureOut">
              <a:rPr lang="en-US" smtClean="0"/>
              <a:pPr>
                <a:defRPr/>
              </a:pPr>
              <a:t>4/8/2011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02B2E84-4971-4A11-90B7-08AAF401540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42902"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72" y="2479679"/>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2" y="3352801"/>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72" y="3352801"/>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C3F5FDE4-3127-435D-A82B-C61735FD2A6D}" type="datetimeFigureOut">
              <a:rPr lang="en-US" smtClean="0"/>
              <a:pPr>
                <a:defRPr/>
              </a:pPr>
              <a:t>4/8/2011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2E9740D-A6C6-433A-9E65-125649E717F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DD290226-7C8D-4CBD-B7B4-23C19CB21522}" type="datetimeFigureOut">
              <a:rPr lang="en-US" smtClean="0"/>
              <a:pPr>
                <a:defRPr/>
              </a:pPr>
              <a:t>4/8/2011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83B4102-A69B-40C7-B90D-11CBD483BF34}"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5261983-E086-4A21-8C10-73C62CA4797A}" type="datetimeFigureOut">
              <a:rPr lang="en-US" smtClean="0"/>
              <a:pPr>
                <a:defRPr/>
              </a:pPr>
              <a:t>4/8/2011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B7058B6-27D3-44B2-B660-E90AAE56769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681290"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8B1DBFB-EE72-45B5-A2DB-A302ABFC451D}" type="datetimeFigureOut">
              <a:rPr lang="en-US" smtClean="0"/>
              <a:pPr>
                <a:defRPr/>
              </a:pPr>
              <a:t>4/8/2011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E639858-A5C5-4CD6-A871-195C3FD3E5CB}"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457200" y="1569333"/>
            <a:ext cx="1659636" cy="211016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DEDF748-7877-4ADC-A8A1-9BA51237AD8C}" type="datetimeFigureOut">
              <a:rPr lang="en-US" smtClean="0"/>
              <a:pPr>
                <a:defRPr/>
              </a:pPr>
              <a:t>4/8/2011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6057900" y="8475138"/>
            <a:ext cx="457200" cy="486833"/>
          </a:xfrm>
        </p:spPr>
        <p:txBody>
          <a:bodyPr/>
          <a:lstStyle/>
          <a:p>
            <a:pPr>
              <a:defRPr/>
            </a:pPr>
            <a:fld id="{F1681190-A59A-4FF6-91FA-BAACAF35438B}" type="slidenum">
              <a:rPr lang="en-US" smtClean="0"/>
              <a:pPr>
                <a:defRPr/>
              </a:pPr>
              <a:t>‹#›</a:t>
            </a:fld>
            <a:endParaRPr lang="en-US" dirty="0"/>
          </a:p>
        </p:txBody>
      </p:sp>
      <p:sp>
        <p:nvSpPr>
          <p:cNvPr id="3" name="Picture Placeholder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7144" y="7755468"/>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3286127" y="8293103"/>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3286127"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342900" y="8475138"/>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CB06142F-B817-4597-B7CC-6B600BD46E1E}" type="datetimeFigureOut">
              <a:rPr lang="en-US" smtClean="0"/>
              <a:pPr>
                <a:defRPr/>
              </a:pPr>
              <a:t>4/8/2011</a:t>
            </a:fld>
            <a:endParaRPr lang="en-US" dirty="0"/>
          </a:p>
        </p:txBody>
      </p:sp>
      <p:sp>
        <p:nvSpPr>
          <p:cNvPr id="22" name="Footer Placeholder 21"/>
          <p:cNvSpPr>
            <a:spLocks noGrp="1"/>
          </p:cNvSpPr>
          <p:nvPr>
            <p:ph type="ftr" sz="quarter" idx="3"/>
          </p:nvPr>
        </p:nvSpPr>
        <p:spPr>
          <a:xfrm>
            <a:off x="2000250" y="8475138"/>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5943600" y="8475138"/>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63D14F0-E0EA-472B-9192-E9BED19739DC}" type="slidenum">
              <a:rPr lang="en-US" smtClean="0"/>
              <a:pPr>
                <a:defRPr/>
              </a:pPr>
              <a:t>‹#›</a:t>
            </a:fld>
            <a:endParaRPr lang="en-US" dirty="0"/>
          </a:p>
        </p:txBody>
      </p:sp>
      <p:grpSp>
        <p:nvGrpSpPr>
          <p:cNvPr id="2" name="Group 1"/>
          <p:cNvGrpSpPr/>
          <p:nvPr/>
        </p:nvGrpSpPr>
        <p:grpSpPr>
          <a:xfrm>
            <a:off x="-14263" y="269877"/>
            <a:ext cx="6885411" cy="86563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00075" y="203205"/>
            <a:ext cx="5657850" cy="954107"/>
          </a:xfrm>
          <a:prstGeom prst="rect">
            <a:avLst/>
          </a:prstGeom>
          <a:solidFill>
            <a:schemeClr val="accent1">
              <a:lumMod val="50000"/>
            </a:schemeClr>
          </a:solidFill>
        </p:spPr>
        <p:txBody>
          <a:bodyPr>
            <a:spAutoFit/>
          </a:bodyPr>
          <a:lstStyle/>
          <a:p>
            <a:pPr algn="ctr" fontAlgn="auto">
              <a:spcBef>
                <a:spcPts val="0"/>
              </a:spcBef>
              <a:spcAft>
                <a:spcPts val="0"/>
              </a:spcAft>
              <a:defRPr/>
            </a:pPr>
            <a:r>
              <a:rPr lang="en-US" sz="3600" b="1" dirty="0" smtClean="0">
                <a:solidFill>
                  <a:schemeClr val="bg1"/>
                </a:solidFill>
                <a:effectLst>
                  <a:innerShdw blurRad="38100" dist="38100">
                    <a:prstClr val="black">
                      <a:alpha val="86000"/>
                    </a:prstClr>
                  </a:innerShdw>
                </a:effectLst>
                <a:latin typeface="+mn-lt"/>
                <a:cs typeface="+mn-cs"/>
              </a:rPr>
              <a:t>2011 </a:t>
            </a:r>
            <a:r>
              <a:rPr lang="en-US" sz="3600" b="1" dirty="0">
                <a:solidFill>
                  <a:schemeClr val="bg1"/>
                </a:solidFill>
                <a:effectLst>
                  <a:innerShdw blurRad="38100" dist="38100">
                    <a:prstClr val="black">
                      <a:alpha val="86000"/>
                    </a:prstClr>
                  </a:innerShdw>
                </a:effectLst>
                <a:latin typeface="+mn-lt"/>
                <a:cs typeface="+mn-cs"/>
              </a:rPr>
              <a:t>ANNUAL REPORT</a:t>
            </a:r>
          </a:p>
          <a:p>
            <a:pPr algn="ctr" fontAlgn="auto">
              <a:spcBef>
                <a:spcPts val="0"/>
              </a:spcBef>
              <a:spcAft>
                <a:spcPts val="0"/>
              </a:spcAft>
              <a:defRPr/>
            </a:pPr>
            <a:r>
              <a:rPr lang="en-US" sz="2000" b="1" dirty="0" smtClean="0">
                <a:solidFill>
                  <a:schemeClr val="bg1"/>
                </a:solidFill>
                <a:effectLst>
                  <a:innerShdw blurRad="38100" dist="38100">
                    <a:prstClr val="black">
                      <a:alpha val="86000"/>
                    </a:prstClr>
                  </a:innerShdw>
                </a:effectLst>
                <a:latin typeface="+mn-lt"/>
                <a:cs typeface="+mn-cs"/>
              </a:rPr>
              <a:t>2010 </a:t>
            </a:r>
            <a:r>
              <a:rPr lang="en-US" sz="2000" b="1" dirty="0">
                <a:solidFill>
                  <a:schemeClr val="bg1"/>
                </a:solidFill>
                <a:effectLst>
                  <a:innerShdw blurRad="38100" dist="38100">
                    <a:prstClr val="black">
                      <a:alpha val="86000"/>
                    </a:prstClr>
                  </a:innerShdw>
                </a:effectLst>
                <a:latin typeface="+mn-lt"/>
                <a:cs typeface="+mn-cs"/>
              </a:rPr>
              <a:t>REAL ESTATE IN REVIEW</a:t>
            </a:r>
          </a:p>
        </p:txBody>
      </p:sp>
      <p:sp>
        <p:nvSpPr>
          <p:cNvPr id="5" name="TextBox 4"/>
          <p:cNvSpPr txBox="1"/>
          <p:nvPr/>
        </p:nvSpPr>
        <p:spPr>
          <a:xfrm>
            <a:off x="2667000" y="8682339"/>
            <a:ext cx="1657350" cy="461665"/>
          </a:xfrm>
          <a:prstGeom prst="rect">
            <a:avLst/>
          </a:prstGeom>
          <a:solidFill>
            <a:schemeClr val="accent1">
              <a:lumMod val="40000"/>
              <a:lumOff val="60000"/>
            </a:schemeClr>
          </a:solidFill>
        </p:spPr>
        <p:txBody>
          <a:bodyPr wrap="square" rtlCol="0">
            <a:spAutoFit/>
          </a:bodyPr>
          <a:lstStyle/>
          <a:p>
            <a:r>
              <a:rPr lang="en-US" sz="1200" dirty="0" smtClean="0"/>
              <a:t>© Jefferson County PVA</a:t>
            </a:r>
            <a:endParaRPr lang="en-US" sz="1200" dirty="0"/>
          </a:p>
        </p:txBody>
      </p:sp>
      <p:pic>
        <p:nvPicPr>
          <p:cNvPr id="5121" name="Picture 1" descr="C:\Users\HBrockman johnson\Pictures\State Seal (2) (3).jpg"/>
          <p:cNvPicPr>
            <a:picLocks noChangeAspect="1" noChangeArrowheads="1"/>
          </p:cNvPicPr>
          <p:nvPr/>
        </p:nvPicPr>
        <p:blipFill>
          <a:blip r:embed="rId2" cstate="print"/>
          <a:srcRect/>
          <a:stretch>
            <a:fillRect/>
          </a:stretch>
        </p:blipFill>
        <p:spPr bwMode="auto">
          <a:xfrm>
            <a:off x="2895600" y="6781800"/>
            <a:ext cx="1295400" cy="1524000"/>
          </a:xfrm>
          <a:prstGeom prst="rect">
            <a:avLst/>
          </a:prstGeom>
          <a:noFill/>
        </p:spPr>
      </p:pic>
      <p:sp>
        <p:nvSpPr>
          <p:cNvPr id="16387" name="TextBox 4"/>
          <p:cNvSpPr txBox="1">
            <a:spLocks noChangeArrowheads="1"/>
          </p:cNvSpPr>
          <p:nvPr/>
        </p:nvSpPr>
        <p:spPr bwMode="auto">
          <a:xfrm>
            <a:off x="1371600" y="2590802"/>
            <a:ext cx="4343400" cy="39703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nchorCtr="0">
            <a:spAutoFit/>
          </a:bodyPr>
          <a:lstStyle/>
          <a:p>
            <a:pPr algn="ctr"/>
            <a:r>
              <a:rPr lang="en-US" sz="2000" dirty="0" smtClean="0">
                <a:latin typeface="Franklin Gothic Book" pitchFamily="34" charset="0"/>
              </a:rPr>
              <a:t>Written </a:t>
            </a:r>
          </a:p>
          <a:p>
            <a:pPr algn="ctr"/>
            <a:r>
              <a:rPr lang="en-US" sz="2000" dirty="0" smtClean="0">
                <a:latin typeface="Franklin Gothic Book" pitchFamily="34" charset="0"/>
              </a:rPr>
              <a:t>by </a:t>
            </a:r>
          </a:p>
          <a:p>
            <a:pPr algn="ctr"/>
            <a:endParaRPr lang="en-US" sz="2800" dirty="0" smtClean="0">
              <a:solidFill>
                <a:schemeClr val="bg2"/>
              </a:solidFill>
              <a:effectLst>
                <a:innerShdw blurRad="63500" dist="50800">
                  <a:schemeClr val="bg1"/>
                </a:innerShdw>
              </a:effectLst>
              <a:latin typeface="Franklin Gothic Book" pitchFamily="34" charset="0"/>
            </a:endParaRPr>
          </a:p>
          <a:p>
            <a:pPr algn="ctr"/>
            <a:r>
              <a:rPr lang="en-US" sz="2400" b="1" dirty="0" smtClean="0">
                <a:solidFill>
                  <a:schemeClr val="bg1"/>
                </a:solidFill>
                <a:effectLst>
                  <a:innerShdw blurRad="63500" dist="50800">
                    <a:schemeClr val="bg1"/>
                  </a:innerShdw>
                </a:effectLst>
                <a:latin typeface="Arial" pitchFamily="34" charset="0"/>
                <a:cs typeface="Arial" pitchFamily="34" charset="0"/>
              </a:rPr>
              <a:t>Tony Lindauer</a:t>
            </a:r>
          </a:p>
          <a:p>
            <a:pPr algn="ctr"/>
            <a:r>
              <a:rPr lang="en-US" sz="2400" b="1" dirty="0" smtClean="0">
                <a:solidFill>
                  <a:schemeClr val="bg1"/>
                </a:solidFill>
                <a:effectLst>
                  <a:innerShdw blurRad="63500" dist="50800">
                    <a:schemeClr val="bg1"/>
                  </a:innerShdw>
                </a:effectLst>
                <a:latin typeface="Arial" pitchFamily="34" charset="0"/>
                <a:cs typeface="Arial" pitchFamily="34" charset="0"/>
              </a:rPr>
              <a:t>Jefferson County PVA</a:t>
            </a:r>
          </a:p>
          <a:p>
            <a:pPr algn="ctr"/>
            <a:r>
              <a:rPr lang="en-US" b="1" dirty="0" smtClean="0">
                <a:solidFill>
                  <a:schemeClr val="bg1"/>
                </a:solidFill>
                <a:effectLst>
                  <a:innerShdw blurRad="63500" dist="50800">
                    <a:schemeClr val="bg1"/>
                  </a:innerShdw>
                </a:effectLst>
                <a:latin typeface="Arial" pitchFamily="34" charset="0"/>
                <a:cs typeface="Arial" pitchFamily="34" charset="0"/>
              </a:rPr>
              <a:t>and</a:t>
            </a:r>
          </a:p>
          <a:p>
            <a:pPr algn="ctr"/>
            <a:r>
              <a:rPr lang="en-US" sz="2400" b="1" dirty="0" smtClean="0">
                <a:solidFill>
                  <a:schemeClr val="bg1"/>
                </a:solidFill>
                <a:effectLst>
                  <a:innerShdw blurRad="63500" dist="50800">
                    <a:schemeClr val="bg1"/>
                  </a:innerShdw>
                </a:effectLst>
                <a:latin typeface="Arial" pitchFamily="34" charset="0"/>
                <a:cs typeface="Arial" pitchFamily="34" charset="0"/>
              </a:rPr>
              <a:t>Donna Hunt, Chief Deputy</a:t>
            </a:r>
          </a:p>
          <a:p>
            <a:pPr algn="ctr"/>
            <a:endParaRPr lang="en-US" sz="2800" dirty="0" smtClean="0">
              <a:latin typeface="Franklin Gothic Book" pitchFamily="34" charset="0"/>
            </a:endParaRPr>
          </a:p>
          <a:p>
            <a:pPr algn="ctr"/>
            <a:endParaRPr lang="en-US" dirty="0">
              <a:latin typeface="Franklin Gothic Book" pitchFamily="34" charset="0"/>
            </a:endParaRPr>
          </a:p>
          <a:p>
            <a:pPr algn="ctr"/>
            <a:r>
              <a:rPr lang="en-US" sz="1200" dirty="0" smtClean="0">
                <a:latin typeface="Franklin Gothic Book" pitchFamily="34" charset="0"/>
              </a:rPr>
              <a:t>March 15, 2011</a:t>
            </a:r>
          </a:p>
          <a:p>
            <a:pPr algn="ctr"/>
            <a:endParaRPr lang="en-US" dirty="0" smtClean="0">
              <a:latin typeface="Franklin Gothic Book" pitchFamily="34" charset="0"/>
            </a:endParaRPr>
          </a:p>
          <a:p>
            <a:pPr algn="ct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ssell_Revised 2008-2010-3.jpg"/>
          <p:cNvPicPr>
            <a:picLocks noChangeAspect="1"/>
          </p:cNvPicPr>
          <p:nvPr/>
        </p:nvPicPr>
        <p:blipFill>
          <a:blip r:embed="rId2" cstate="print"/>
          <a:stretch>
            <a:fillRect/>
          </a:stretch>
        </p:blipFill>
        <p:spPr>
          <a:xfrm>
            <a:off x="228600" y="1752600"/>
            <a:ext cx="6400800" cy="6019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6"/>
          <p:cNvSpPr txBox="1">
            <a:spLocks noChangeArrowheads="1"/>
          </p:cNvSpPr>
          <p:nvPr/>
        </p:nvSpPr>
        <p:spPr bwMode="auto">
          <a:xfrm>
            <a:off x="114300" y="1930405"/>
            <a:ext cx="6629400" cy="461665"/>
          </a:xfrm>
          <a:prstGeom prst="rect">
            <a:avLst/>
          </a:prstGeom>
          <a:noFill/>
          <a:ln w="9525">
            <a:noFill/>
            <a:miter lim="800000"/>
            <a:headEnd/>
            <a:tailEnd/>
          </a:ln>
        </p:spPr>
        <p:txBody>
          <a:bodyPr wrap="square">
            <a:spAutoFit/>
          </a:bodyPr>
          <a:lstStyle/>
          <a:p>
            <a:r>
              <a:rPr lang="en-US" sz="1200" dirty="0" smtClean="0">
                <a:latin typeface="Franklin Gothic Book" pitchFamily="34" charset="0"/>
              </a:rPr>
              <a:t>The graph depicts changes starting in 2008 fourth quarter until the end of 2010 4</a:t>
            </a:r>
            <a:r>
              <a:rPr lang="en-US" sz="1200" baseline="30000" dirty="0" smtClean="0">
                <a:latin typeface="Franklin Gothic Book" pitchFamily="34" charset="0"/>
              </a:rPr>
              <a:t>th</a:t>
            </a:r>
            <a:r>
              <a:rPr lang="en-US" sz="1200" dirty="0" smtClean="0">
                <a:latin typeface="Franklin Gothic Book" pitchFamily="34" charset="0"/>
              </a:rPr>
              <a:t> quarter.  Appreciation was relatively flat for the year.</a:t>
            </a:r>
            <a:endParaRPr lang="en-US" sz="1200" dirty="0">
              <a:latin typeface="Franklin Gothic Book" pitchFamily="34" charset="0"/>
            </a:endParaRPr>
          </a:p>
        </p:txBody>
      </p:sp>
      <p:pic>
        <p:nvPicPr>
          <p:cNvPr id="2053" name="Picture 5"/>
          <p:cNvPicPr>
            <a:picLocks noChangeAspect="1" noChangeArrowheads="1"/>
          </p:cNvPicPr>
          <p:nvPr/>
        </p:nvPicPr>
        <p:blipFill>
          <a:blip r:embed="rId3" cstate="print"/>
          <a:srcRect/>
          <a:stretch>
            <a:fillRect/>
          </a:stretch>
        </p:blipFill>
        <p:spPr bwMode="auto">
          <a:xfrm>
            <a:off x="304800" y="2641605"/>
            <a:ext cx="6172200" cy="6179185"/>
          </a:xfrm>
          <a:prstGeom prst="rect">
            <a:avLst/>
          </a:prstGeom>
          <a:noFill/>
          <a:ln w="9525">
            <a:noFill/>
            <a:miter lim="800000"/>
            <a:headEnd/>
            <a:tailEnd/>
          </a:ln>
          <a:effectLst/>
        </p:spPr>
      </p:pic>
      <p:sp>
        <p:nvSpPr>
          <p:cNvPr id="9" name="TextBox 8"/>
          <p:cNvSpPr txBox="1"/>
          <p:nvPr/>
        </p:nvSpPr>
        <p:spPr>
          <a:xfrm>
            <a:off x="200025" y="1016000"/>
            <a:ext cx="645795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Franklin Gothic Book" pitchFamily="34" charset="0"/>
              </a:rPr>
              <a:t>1997-2010 Appreciation   </a:t>
            </a:r>
            <a:r>
              <a:rPr lang="en-US" sz="2000" b="1" dirty="0" smtClean="0">
                <a:effectLst>
                  <a:outerShdw blurRad="38100" dist="38100" dir="2700000" algn="tl">
                    <a:srgbClr val="000000">
                      <a:alpha val="43137"/>
                    </a:srgbClr>
                  </a:outerShdw>
                </a:effectLst>
                <a:latin typeface="Franklin Gothic Book" pitchFamily="34" charset="0"/>
              </a:rPr>
              <a:t>2</a:t>
            </a:r>
            <a:r>
              <a:rPr lang="en-US" sz="2000" b="1" baseline="30000" dirty="0" smtClean="0">
                <a:effectLst>
                  <a:outerShdw blurRad="38100" dist="38100" dir="2700000" algn="tl">
                    <a:srgbClr val="000000">
                      <a:alpha val="43137"/>
                    </a:srgbClr>
                  </a:outerShdw>
                </a:effectLst>
                <a:latin typeface="Franklin Gothic Book" pitchFamily="34" charset="0"/>
              </a:rPr>
              <a:t>nd</a:t>
            </a:r>
            <a:r>
              <a:rPr lang="en-US" sz="2000" b="1" dirty="0" smtClean="0">
                <a:effectLst>
                  <a:outerShdw blurRad="38100" dist="38100" dir="2700000" algn="tl">
                    <a:srgbClr val="000000">
                      <a:alpha val="43137"/>
                    </a:srgbClr>
                  </a:outerShdw>
                </a:effectLst>
                <a:latin typeface="Franklin Gothic Book" pitchFamily="34" charset="0"/>
              </a:rPr>
              <a:t> and 4</a:t>
            </a:r>
            <a:r>
              <a:rPr lang="en-US" sz="2000" b="1" baseline="30000" dirty="0" smtClean="0">
                <a:effectLst>
                  <a:outerShdw blurRad="38100" dist="38100" dir="2700000" algn="tl">
                    <a:srgbClr val="000000">
                      <a:alpha val="43137"/>
                    </a:srgbClr>
                  </a:outerShdw>
                </a:effectLst>
                <a:latin typeface="Franklin Gothic Book" pitchFamily="34" charset="0"/>
              </a:rPr>
              <a:t>th</a:t>
            </a:r>
            <a:r>
              <a:rPr lang="en-US" sz="2000" b="1" dirty="0" smtClean="0">
                <a:effectLst>
                  <a:outerShdw blurRad="38100" dist="38100" dir="2700000" algn="tl">
                    <a:srgbClr val="000000">
                      <a:alpha val="43137"/>
                    </a:srgbClr>
                  </a:outerShdw>
                </a:effectLst>
                <a:latin typeface="Franklin Gothic Book" pitchFamily="34" charset="0"/>
              </a:rPr>
              <a:t> Quarters </a:t>
            </a:r>
            <a:endParaRPr lang="en-US" sz="2000" b="1" dirty="0">
              <a:effectLst>
                <a:outerShdw blurRad="38100" dist="38100" dir="2700000" algn="tl">
                  <a:srgbClr val="000000">
                    <a:alpha val="43137"/>
                  </a:srgbClr>
                </a:outerShdw>
              </a:effectLst>
              <a:latin typeface="Franklin Gothic Boo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e Graph.jpg"/>
          <p:cNvPicPr>
            <a:picLocks noChangeAspect="1"/>
          </p:cNvPicPr>
          <p:nvPr/>
        </p:nvPicPr>
        <p:blipFill>
          <a:blip r:embed="rId2" cstate="print"/>
          <a:stretch>
            <a:fillRect/>
          </a:stretch>
        </p:blipFill>
        <p:spPr>
          <a:xfrm>
            <a:off x="152400" y="1981200"/>
            <a:ext cx="6488914" cy="5867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0818" y="914400"/>
            <a:ext cx="3276371"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Franklin Gothic Book" pitchFamily="34" charset="0"/>
              </a:rPr>
              <a:t>2010 Appreciation</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65229" y="3657600"/>
            <a:ext cx="5521747" cy="4876800"/>
          </a:xfrm>
          <a:prstGeom prst="rect">
            <a:avLst/>
          </a:prstGeom>
          <a:noFill/>
          <a:ln w="12700">
            <a:solidFill>
              <a:schemeClr val="tx1"/>
            </a:solidFill>
            <a:miter lim="800000"/>
            <a:headEnd/>
            <a:tailEnd/>
          </a:ln>
          <a:effectLst/>
        </p:spPr>
      </p:pic>
      <p:sp>
        <p:nvSpPr>
          <p:cNvPr id="7" name="TextBox 6"/>
          <p:cNvSpPr txBox="1"/>
          <p:nvPr/>
        </p:nvSpPr>
        <p:spPr>
          <a:xfrm>
            <a:off x="5086350" y="101601"/>
            <a:ext cx="1600200" cy="646331"/>
          </a:xfrm>
          <a:prstGeom prst="rect">
            <a:avLst/>
          </a:prstGeom>
          <a:noFill/>
        </p:spPr>
        <p:txBody>
          <a:bodyPr wrap="square" rtlCol="0">
            <a:spAutoFit/>
          </a:bodyPr>
          <a:lstStyle/>
          <a:p>
            <a:pPr algn="r"/>
            <a:r>
              <a:rPr lang="en-US" dirty="0" smtClean="0"/>
              <a:t>4th Quarter 2010</a:t>
            </a:r>
            <a:endParaRPr lang="en-US" dirty="0"/>
          </a:p>
        </p:txBody>
      </p:sp>
      <p:sp>
        <p:nvSpPr>
          <p:cNvPr id="8" name="TextBox 7"/>
          <p:cNvSpPr txBox="1"/>
          <p:nvPr/>
        </p:nvSpPr>
        <p:spPr>
          <a:xfrm>
            <a:off x="152400" y="1600200"/>
            <a:ext cx="6400800" cy="1231107"/>
          </a:xfrm>
          <a:prstGeom prst="rect">
            <a:avLst/>
          </a:prstGeom>
          <a:noFill/>
        </p:spPr>
        <p:txBody>
          <a:bodyPr wrap="square" rtlCol="0">
            <a:spAutoFit/>
          </a:bodyPr>
          <a:lstStyle/>
          <a:p>
            <a:r>
              <a:rPr lang="en-US" dirty="0" smtClean="0"/>
              <a:t>Louisville Metro lost a small percentage of appreciation in the past year, but values in Louisville Metro and the surrounding MSA area is far better than the majority of comparative cities. This graph depicts 4th quarter of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025" y="1016000"/>
            <a:ext cx="645795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Franklin Gothic Book" pitchFamily="34" charset="0"/>
              </a:rPr>
              <a:t>1997-2010 Appreciation   </a:t>
            </a:r>
            <a:r>
              <a:rPr lang="en-US" sz="2000" b="1" dirty="0" smtClean="0">
                <a:effectLst>
                  <a:outerShdw blurRad="38100" dist="38100" dir="2700000" algn="tl">
                    <a:srgbClr val="000000">
                      <a:alpha val="43137"/>
                    </a:srgbClr>
                  </a:outerShdw>
                </a:effectLst>
                <a:latin typeface="Franklin Gothic Book" pitchFamily="34" charset="0"/>
              </a:rPr>
              <a:t>2</a:t>
            </a:r>
            <a:r>
              <a:rPr lang="en-US" sz="2000" b="1" baseline="30000" dirty="0" smtClean="0">
                <a:effectLst>
                  <a:outerShdw blurRad="38100" dist="38100" dir="2700000" algn="tl">
                    <a:srgbClr val="000000">
                      <a:alpha val="43137"/>
                    </a:srgbClr>
                  </a:outerShdw>
                </a:effectLst>
                <a:latin typeface="Franklin Gothic Book" pitchFamily="34" charset="0"/>
              </a:rPr>
              <a:t>nd</a:t>
            </a:r>
            <a:r>
              <a:rPr lang="en-US" sz="2000" b="1" dirty="0" smtClean="0">
                <a:effectLst>
                  <a:outerShdw blurRad="38100" dist="38100" dir="2700000" algn="tl">
                    <a:srgbClr val="000000">
                      <a:alpha val="43137"/>
                    </a:srgbClr>
                  </a:outerShdw>
                </a:effectLst>
                <a:latin typeface="Franklin Gothic Book" pitchFamily="34" charset="0"/>
              </a:rPr>
              <a:t> and 4</a:t>
            </a:r>
            <a:r>
              <a:rPr lang="en-US" sz="2000" b="1" baseline="30000" dirty="0" smtClean="0">
                <a:effectLst>
                  <a:outerShdw blurRad="38100" dist="38100" dir="2700000" algn="tl">
                    <a:srgbClr val="000000">
                      <a:alpha val="43137"/>
                    </a:srgbClr>
                  </a:outerShdw>
                </a:effectLst>
                <a:latin typeface="Franklin Gothic Book" pitchFamily="34" charset="0"/>
              </a:rPr>
              <a:t>th</a:t>
            </a:r>
            <a:r>
              <a:rPr lang="en-US" sz="2000" b="1" dirty="0" smtClean="0">
                <a:effectLst>
                  <a:outerShdw blurRad="38100" dist="38100" dir="2700000" algn="tl">
                    <a:srgbClr val="000000">
                      <a:alpha val="43137"/>
                    </a:srgbClr>
                  </a:outerShdw>
                </a:effectLst>
                <a:latin typeface="Franklin Gothic Book" pitchFamily="34" charset="0"/>
              </a:rPr>
              <a:t> Quarters </a:t>
            </a:r>
            <a:endParaRPr lang="en-US" sz="2000" b="1" dirty="0">
              <a:effectLst>
                <a:outerShdw blurRad="38100" dist="38100" dir="2700000" algn="tl">
                  <a:srgbClr val="000000">
                    <a:alpha val="43137"/>
                  </a:srgbClr>
                </a:outerShdw>
              </a:effectLst>
              <a:latin typeface="Franklin Gothic Book" pitchFamily="34" charset="0"/>
            </a:endParaRPr>
          </a:p>
        </p:txBody>
      </p:sp>
      <p:sp>
        <p:nvSpPr>
          <p:cNvPr id="17411" name="TextBox 6"/>
          <p:cNvSpPr txBox="1">
            <a:spLocks noChangeArrowheads="1"/>
          </p:cNvSpPr>
          <p:nvPr/>
        </p:nvSpPr>
        <p:spPr bwMode="auto">
          <a:xfrm>
            <a:off x="114300" y="1930405"/>
            <a:ext cx="6629400" cy="461665"/>
          </a:xfrm>
          <a:prstGeom prst="rect">
            <a:avLst/>
          </a:prstGeom>
          <a:noFill/>
          <a:ln w="9525">
            <a:noFill/>
            <a:miter lim="800000"/>
            <a:headEnd/>
            <a:tailEnd/>
          </a:ln>
        </p:spPr>
        <p:txBody>
          <a:bodyPr wrap="square">
            <a:spAutoFit/>
          </a:bodyPr>
          <a:lstStyle/>
          <a:p>
            <a:r>
              <a:rPr lang="en-US" sz="1200" dirty="0" smtClean="0">
                <a:latin typeface="Franklin Gothic Book" pitchFamily="34" charset="0"/>
              </a:rPr>
              <a:t>In comparison to more volatile markets, Louisville is relatively stable.  We are back to the 2008 level before the recession began.</a:t>
            </a:r>
            <a:endParaRPr lang="en-US" sz="1200" dirty="0">
              <a:latin typeface="Franklin Gothic Book"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81000" y="2645669"/>
            <a:ext cx="6096000" cy="61791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1"/>
          <p:cNvSpPr txBox="1">
            <a:spLocks noChangeArrowheads="1"/>
          </p:cNvSpPr>
          <p:nvPr/>
        </p:nvSpPr>
        <p:spPr bwMode="auto">
          <a:xfrm rot="10800000" flipV="1">
            <a:off x="724497" y="839439"/>
            <a:ext cx="5409010" cy="523220"/>
          </a:xfrm>
          <a:prstGeom prst="rect">
            <a:avLst/>
          </a:prstGeom>
          <a:noFill/>
          <a:ln w="9525">
            <a:noFill/>
            <a:miter lim="800000"/>
            <a:headEnd/>
            <a:tailEnd/>
          </a:ln>
        </p:spPr>
        <p:txBody>
          <a:bodyPr wrap="square">
            <a:spAutoFit/>
          </a:bodyPr>
          <a:lstStyle/>
          <a:p>
            <a:pPr algn="ctr"/>
            <a:r>
              <a:rPr lang="en-US" sz="2800" dirty="0">
                <a:effectLst>
                  <a:outerShdw blurRad="38100" dist="38100" dir="2700000" algn="tl">
                    <a:srgbClr val="000000">
                      <a:alpha val="43137"/>
                    </a:srgbClr>
                  </a:outerShdw>
                </a:effectLst>
                <a:latin typeface="Franklin Gothic Book" pitchFamily="34" charset="0"/>
              </a:rPr>
              <a:t>New Housing In Jefferson County</a:t>
            </a:r>
          </a:p>
        </p:txBody>
      </p:sp>
      <p:pic>
        <p:nvPicPr>
          <p:cNvPr id="11" name="Picture 10" descr="2010 New Home Sales.jpg"/>
          <p:cNvPicPr>
            <a:picLocks noChangeAspect="1"/>
          </p:cNvPicPr>
          <p:nvPr/>
        </p:nvPicPr>
        <p:blipFill>
          <a:blip r:embed="rId3" cstate="print"/>
          <a:stretch>
            <a:fillRect/>
          </a:stretch>
        </p:blipFill>
        <p:spPr>
          <a:xfrm>
            <a:off x="0" y="1676399"/>
            <a:ext cx="6629400" cy="6309911"/>
          </a:xfrm>
          <a:prstGeom prst="rect">
            <a:avLst/>
          </a:prstGeom>
          <a:ln w="12700">
            <a:solidFill>
              <a:schemeClr val="accent1">
                <a:lumMod val="50000"/>
              </a:schemeClr>
            </a:solidFill>
          </a:ln>
        </p:spPr>
      </p:pic>
      <p:grpSp>
        <p:nvGrpSpPr>
          <p:cNvPr id="17" name="Group 16"/>
          <p:cNvGrpSpPr/>
          <p:nvPr/>
        </p:nvGrpSpPr>
        <p:grpSpPr>
          <a:xfrm>
            <a:off x="0" y="3124200"/>
            <a:ext cx="1885950" cy="1216339"/>
            <a:chOff x="152400" y="2490281"/>
            <a:chExt cx="2514600" cy="912254"/>
          </a:xfrm>
        </p:grpSpPr>
        <p:sp>
          <p:nvSpPr>
            <p:cNvPr id="7" name="Rectangle 6"/>
            <p:cNvSpPr/>
            <p:nvPr/>
          </p:nvSpPr>
          <p:spPr>
            <a:xfrm>
              <a:off x="152400" y="2490281"/>
              <a:ext cx="2514600" cy="91225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228600" y="2490281"/>
              <a:ext cx="2362200" cy="779059"/>
            </a:xfrm>
            <a:prstGeom prst="rect">
              <a:avLst/>
            </a:prstGeom>
            <a:noFill/>
          </p:spPr>
          <p:txBody>
            <a:bodyPr wrap="square" rtlCol="0">
              <a:spAutoFit/>
            </a:bodyPr>
            <a:lstStyle/>
            <a:p>
              <a:pPr algn="ctr"/>
              <a:endParaRPr lang="en-US" sz="100" dirty="0" smtClean="0">
                <a:solidFill>
                  <a:schemeClr val="bg1"/>
                </a:solidFill>
              </a:endParaRPr>
            </a:p>
            <a:p>
              <a:pPr algn="ctr"/>
              <a:r>
                <a:rPr lang="en-US" sz="105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Louisville/Jefferson County Metro</a:t>
              </a:r>
            </a:p>
            <a:p>
              <a:pPr algn="ctr"/>
              <a:r>
                <a:rPr lang="en-US" sz="105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2010 Building Permits</a:t>
              </a:r>
            </a:p>
            <a:p>
              <a:pPr algn="ctr"/>
              <a:endParaRPr lang="en-US" sz="200" dirty="0" smtClean="0">
                <a:solidFill>
                  <a:schemeClr val="bg1"/>
                </a:solidFill>
              </a:endParaRPr>
            </a:p>
            <a:p>
              <a:pPr algn="ctr"/>
              <a:r>
                <a:rPr lang="en-US" sz="900" dirty="0" smtClean="0">
                  <a:solidFill>
                    <a:schemeClr val="bg1"/>
                  </a:solidFill>
                </a:rPr>
                <a:t>Single Family      639</a:t>
              </a:r>
            </a:p>
            <a:p>
              <a:r>
                <a:rPr lang="en-US" sz="900" dirty="0" smtClean="0">
                  <a:solidFill>
                    <a:schemeClr val="bg1"/>
                  </a:solidFill>
                </a:rPr>
                <a:t>    Condos/Patio Homes     36</a:t>
              </a:r>
            </a:p>
            <a:p>
              <a:r>
                <a:rPr lang="en-US" sz="900" dirty="0" smtClean="0">
                  <a:solidFill>
                    <a:schemeClr val="bg1"/>
                  </a:solidFill>
                </a:rPr>
                <a:t>         Multi-Family       18</a:t>
              </a:r>
            </a:p>
          </p:txBody>
        </p:sp>
      </p:grpSp>
      <p:sp>
        <p:nvSpPr>
          <p:cNvPr id="12" name="Rectangle 11"/>
          <p:cNvSpPr/>
          <p:nvPr/>
        </p:nvSpPr>
        <p:spPr>
          <a:xfrm>
            <a:off x="4876800" y="6553200"/>
            <a:ext cx="1771650" cy="1422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dirty="0">
              <a:ln>
                <a:solidFill>
                  <a:srgbClr val="000066"/>
                </a:solidFill>
              </a:ln>
            </a:endParaRPr>
          </a:p>
        </p:txBody>
      </p:sp>
      <p:sp>
        <p:nvSpPr>
          <p:cNvPr id="13" name="TextBox 12"/>
          <p:cNvSpPr txBox="1"/>
          <p:nvPr/>
        </p:nvSpPr>
        <p:spPr>
          <a:xfrm>
            <a:off x="4876800" y="6553200"/>
            <a:ext cx="1771650" cy="1192634"/>
          </a:xfrm>
          <a:prstGeom prst="rect">
            <a:avLst/>
          </a:prstGeom>
          <a:noFill/>
        </p:spPr>
        <p:txBody>
          <a:bodyPr wrap="square" rtlCol="0">
            <a:spAutoFit/>
          </a:bodyPr>
          <a:lstStyle/>
          <a:p>
            <a:pPr algn="ctr"/>
            <a:endParaRPr lang="en-US" sz="100" dirty="0" smtClean="0">
              <a:solidFill>
                <a:schemeClr val="bg1"/>
              </a:solidFill>
            </a:endParaRPr>
          </a:p>
          <a:p>
            <a:pPr algn="ctr"/>
            <a:r>
              <a:rPr lang="en-US" sz="1050" dirty="0" smtClean="0">
                <a:ln w="9525">
                  <a:solidFill>
                    <a:schemeClr val="bg1"/>
                  </a:solidFill>
                </a:ln>
                <a:solidFill>
                  <a:srgbClr val="FFFFFF"/>
                </a:solidFill>
                <a:effectLst>
                  <a:innerShdw blurRad="63500" dist="50800" dir="18900000">
                    <a:prstClr val="black">
                      <a:alpha val="50000"/>
                    </a:prstClr>
                  </a:innerShdw>
                </a:effectLst>
                <a:latin typeface="Arial" pitchFamily="34" charset="0"/>
                <a:cs typeface="Arial" pitchFamily="34" charset="0"/>
              </a:rPr>
              <a:t>4 New Subdivisions Recorded</a:t>
            </a:r>
          </a:p>
          <a:p>
            <a:pPr algn="ctr"/>
            <a:r>
              <a:rPr lang="en-US" sz="1050" dirty="0" smtClean="0">
                <a:ln w="9525">
                  <a:solidFill>
                    <a:schemeClr val="bg1"/>
                  </a:solidFill>
                </a:ln>
                <a:solidFill>
                  <a:srgbClr val="FFFFFF"/>
                </a:solidFill>
                <a:effectLst>
                  <a:innerShdw blurRad="63500" dist="50800" dir="18900000">
                    <a:prstClr val="black">
                      <a:alpha val="50000"/>
                    </a:prstClr>
                  </a:innerShdw>
                </a:effectLst>
                <a:latin typeface="Arial" pitchFamily="34" charset="0"/>
                <a:cs typeface="Arial" pitchFamily="34" charset="0"/>
              </a:rPr>
              <a:t>In 2010</a:t>
            </a:r>
          </a:p>
          <a:p>
            <a:pPr algn="ctr"/>
            <a:endParaRPr lang="en-US" sz="200" dirty="0" smtClean="0">
              <a:solidFill>
                <a:schemeClr val="bg1"/>
              </a:solidFill>
              <a:latin typeface="Arial" pitchFamily="34" charset="0"/>
              <a:cs typeface="Arial" pitchFamily="34" charset="0"/>
            </a:endParaRPr>
          </a:p>
          <a:p>
            <a:pPr algn="ctr"/>
            <a:r>
              <a:rPr lang="en-US" sz="1000" dirty="0" smtClean="0">
                <a:solidFill>
                  <a:schemeClr val="bg1"/>
                </a:solidFill>
                <a:latin typeface="Arial" pitchFamily="34" charset="0"/>
                <a:cs typeface="Arial" pitchFamily="34" charset="0"/>
              </a:rPr>
              <a:t>       </a:t>
            </a:r>
            <a:r>
              <a:rPr lang="en-US" sz="900" dirty="0" smtClean="0">
                <a:solidFill>
                  <a:schemeClr val="bg1"/>
                </a:solidFill>
                <a:latin typeface="Arial" pitchFamily="34" charset="0"/>
                <a:cs typeface="Arial" pitchFamily="34" charset="0"/>
              </a:rPr>
              <a:t>Trotter’s Meadow</a:t>
            </a:r>
          </a:p>
          <a:p>
            <a:r>
              <a:rPr lang="en-US" sz="900" dirty="0" smtClean="0">
                <a:solidFill>
                  <a:schemeClr val="bg1"/>
                </a:solidFill>
                <a:latin typeface="Arial" pitchFamily="34" charset="0"/>
                <a:cs typeface="Arial" pitchFamily="34" charset="0"/>
              </a:rPr>
              <a:t>               </a:t>
            </a:r>
            <a:r>
              <a:rPr lang="en-US" sz="900" dirty="0" err="1" smtClean="0">
                <a:solidFill>
                  <a:schemeClr val="bg1"/>
                </a:solidFill>
                <a:latin typeface="Arial" pitchFamily="34" charset="0"/>
                <a:cs typeface="Arial" pitchFamily="34" charset="0"/>
              </a:rPr>
              <a:t>Chism</a:t>
            </a:r>
            <a:r>
              <a:rPr lang="en-US" sz="900" dirty="0" smtClean="0">
                <a:solidFill>
                  <a:schemeClr val="bg1"/>
                </a:solidFill>
                <a:latin typeface="Arial" pitchFamily="34" charset="0"/>
                <a:cs typeface="Arial" pitchFamily="34" charset="0"/>
              </a:rPr>
              <a:t> Trail</a:t>
            </a:r>
          </a:p>
          <a:p>
            <a:r>
              <a:rPr lang="en-US" sz="900" dirty="0" smtClean="0">
                <a:solidFill>
                  <a:schemeClr val="bg1"/>
                </a:solidFill>
                <a:latin typeface="Arial" pitchFamily="34" charset="0"/>
                <a:cs typeface="Arial" pitchFamily="34" charset="0"/>
              </a:rPr>
              <a:t>               </a:t>
            </a:r>
            <a:r>
              <a:rPr lang="en-US" sz="900" dirty="0" err="1" smtClean="0">
                <a:solidFill>
                  <a:schemeClr val="bg1"/>
                </a:solidFill>
                <a:latin typeface="Arial" pitchFamily="34" charset="0"/>
                <a:cs typeface="Arial" pitchFamily="34" charset="0"/>
              </a:rPr>
              <a:t>Urton</a:t>
            </a:r>
            <a:r>
              <a:rPr lang="en-US" sz="900" dirty="0" smtClean="0">
                <a:solidFill>
                  <a:schemeClr val="bg1"/>
                </a:solidFill>
                <a:latin typeface="Arial" pitchFamily="34" charset="0"/>
                <a:cs typeface="Arial" pitchFamily="34" charset="0"/>
              </a:rPr>
              <a:t> Woods</a:t>
            </a:r>
          </a:p>
          <a:p>
            <a:r>
              <a:rPr lang="en-US" sz="900" dirty="0" smtClean="0">
                <a:solidFill>
                  <a:schemeClr val="bg1"/>
                </a:solidFill>
                <a:latin typeface="Arial" pitchFamily="34" charset="0"/>
                <a:cs typeface="Arial" pitchFamily="34" charset="0"/>
              </a:rPr>
              <a:t>               Creek View</a:t>
            </a:r>
          </a:p>
        </p:txBody>
      </p:sp>
      <p:pic>
        <p:nvPicPr>
          <p:cNvPr id="18" name="Picture 17" descr="lojic.tif"/>
          <p:cNvPicPr>
            <a:picLocks noChangeAspect="1"/>
          </p:cNvPicPr>
          <p:nvPr/>
        </p:nvPicPr>
        <p:blipFill>
          <a:blip r:embed="rId4" cstate="print"/>
          <a:stretch>
            <a:fillRect/>
          </a:stretch>
        </p:blipFill>
        <p:spPr>
          <a:xfrm>
            <a:off x="0" y="8636000"/>
            <a:ext cx="630190" cy="50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456057" y="1087627"/>
            <a:ext cx="5945886" cy="1039356"/>
          </a:xfrm>
          <a:prstGeom prst="wave">
            <a:avLst>
              <a:gd name="adj1" fmla="val 12500"/>
              <a:gd name="adj2" fmla="val 0"/>
            </a:avLst>
          </a:prstGeom>
          <a:gradFill flip="none" rotWithShape="1">
            <a:gsLst>
              <a:gs pos="50000">
                <a:schemeClr val="accent1">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Commercial Real Estate</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00050" y="2946400"/>
            <a:ext cx="6229350" cy="4678204"/>
          </a:xfrm>
          <a:prstGeom prst="rect">
            <a:avLst/>
          </a:prstGeom>
          <a:noFill/>
        </p:spPr>
        <p:txBody>
          <a:bodyPr wrap="square" rtlCol="0">
            <a:spAutoFit/>
          </a:bodyPr>
          <a:lstStyle/>
          <a:p>
            <a:r>
              <a:rPr lang="en-US" sz="1600" b="1" dirty="0" smtClean="0">
                <a:latin typeface="Franklin Gothic Book" pitchFamily="34" charset="0"/>
              </a:rPr>
              <a:t>Even with the current economic downturn, several new projects were completed in Louisville during the year.</a:t>
            </a:r>
          </a:p>
          <a:p>
            <a:endParaRPr lang="en-US" sz="1400" dirty="0" smtClean="0">
              <a:latin typeface="Franklin Gothic Book" pitchFamily="34" charset="0"/>
            </a:endParaRPr>
          </a:p>
          <a:p>
            <a:r>
              <a:rPr lang="en-US" sz="1400" dirty="0" smtClean="0">
                <a:latin typeface="Franklin Gothic Book" pitchFamily="34" charset="0"/>
              </a:rPr>
              <a:t>	The Skywalk was built to connect the Galt House hotel and 	Waterfront Plaza with the Yum Center.</a:t>
            </a:r>
          </a:p>
          <a:p>
            <a:endParaRPr lang="en-US" sz="1400" dirty="0" smtClean="0">
              <a:latin typeface="Franklin Gothic Book" pitchFamily="34" charset="0"/>
            </a:endParaRPr>
          </a:p>
          <a:p>
            <a:r>
              <a:rPr lang="en-US" sz="1400" dirty="0" smtClean="0">
                <a:latin typeface="Franklin Gothic Book" pitchFamily="34" charset="0"/>
              </a:rPr>
              <a:t>	A Skywalk Garage with 860 parking spaces was completed near the </a:t>
            </a:r>
          </a:p>
          <a:p>
            <a:r>
              <a:rPr lang="en-US" sz="1400" dirty="0" smtClean="0">
                <a:latin typeface="Franklin Gothic Book" pitchFamily="34" charset="0"/>
              </a:rPr>
              <a:t>	the arena.</a:t>
            </a:r>
          </a:p>
          <a:p>
            <a:endParaRPr lang="en-US" sz="1400" dirty="0" smtClean="0">
              <a:latin typeface="Franklin Gothic Book" pitchFamily="34" charset="0"/>
            </a:endParaRPr>
          </a:p>
          <a:p>
            <a:r>
              <a:rPr lang="en-US" sz="1400" dirty="0" smtClean="0">
                <a:latin typeface="Franklin Gothic Book" pitchFamily="34" charset="0"/>
              </a:rPr>
              <a:t>	American Urgent Care Holdings LLC built a 3 story building on Roy</a:t>
            </a:r>
          </a:p>
          <a:p>
            <a:r>
              <a:rPr lang="en-US" sz="1400" dirty="0" smtClean="0">
                <a:latin typeface="Franklin Gothic Book" pitchFamily="34" charset="0"/>
              </a:rPr>
              <a:t>	Wilkins Avenue.</a:t>
            </a:r>
          </a:p>
          <a:p>
            <a:endParaRPr lang="en-US" sz="1400" dirty="0" smtClean="0">
              <a:latin typeface="Franklin Gothic Book" pitchFamily="34" charset="0"/>
            </a:endParaRPr>
          </a:p>
          <a:p>
            <a:r>
              <a:rPr lang="en-US" sz="1400" dirty="0" smtClean="0">
                <a:latin typeface="Franklin Gothic Book" pitchFamily="34" charset="0"/>
              </a:rPr>
              <a:t>	Patrick </a:t>
            </a:r>
            <a:r>
              <a:rPr lang="en-US" sz="1400" dirty="0" err="1" smtClean="0">
                <a:latin typeface="Franklin Gothic Book" pitchFamily="34" charset="0"/>
              </a:rPr>
              <a:t>O’Shea’s</a:t>
            </a:r>
            <a:r>
              <a:rPr lang="en-US" sz="1400" dirty="0" smtClean="0">
                <a:latin typeface="Franklin Gothic Book" pitchFamily="34" charset="0"/>
              </a:rPr>
              <a:t> Public House was built on Main Street.</a:t>
            </a:r>
          </a:p>
          <a:p>
            <a:endParaRPr lang="en-US" sz="1400" dirty="0" smtClean="0">
              <a:latin typeface="Franklin Gothic Book" pitchFamily="34" charset="0"/>
            </a:endParaRPr>
          </a:p>
          <a:p>
            <a:r>
              <a:rPr lang="en-US" sz="1400" dirty="0" smtClean="0">
                <a:latin typeface="Franklin Gothic Book" pitchFamily="34" charset="0"/>
              </a:rPr>
              <a:t>	Jefferson Community &amp; Technical College built a 4 story instructional 	building for allied health programs.</a:t>
            </a:r>
          </a:p>
          <a:p>
            <a:endParaRPr lang="en-US" sz="1400" dirty="0" smtClean="0">
              <a:latin typeface="Franklin Gothic Book" pitchFamily="34" charset="0"/>
            </a:endParaRPr>
          </a:p>
          <a:p>
            <a:r>
              <a:rPr lang="en-US" sz="1400" dirty="0" smtClean="0">
                <a:latin typeface="Franklin Gothic Book" pitchFamily="34" charset="0"/>
              </a:rPr>
              <a:t>	Louisville Metro Housing Authority built a Community Center for 	Liberty Green.</a:t>
            </a:r>
          </a:p>
          <a:p>
            <a:endParaRPr lang="en-US" sz="1400" dirty="0" smtClean="0"/>
          </a:p>
          <a:p>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456057" y="1087627"/>
            <a:ext cx="5945886" cy="1039356"/>
          </a:xfrm>
          <a:prstGeom prst="wave">
            <a:avLst>
              <a:gd name="adj1" fmla="val 12500"/>
              <a:gd name="adj2" fmla="val 0"/>
            </a:avLst>
          </a:prstGeom>
          <a:gradFill flip="none" rotWithShape="1">
            <a:gsLst>
              <a:gs pos="50000">
                <a:schemeClr val="accent1">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Commercial Real Estate</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400050" y="2946401"/>
            <a:ext cx="6229350" cy="4616648"/>
          </a:xfrm>
          <a:prstGeom prst="rect">
            <a:avLst/>
          </a:prstGeom>
          <a:noFill/>
        </p:spPr>
        <p:txBody>
          <a:bodyPr wrap="square" rtlCol="0">
            <a:spAutoFit/>
          </a:bodyPr>
          <a:lstStyle/>
          <a:p>
            <a:r>
              <a:rPr lang="en-US" sz="1400" dirty="0" smtClean="0">
                <a:latin typeface="Franklin Gothic Book" pitchFamily="34" charset="0"/>
              </a:rPr>
              <a:t> </a:t>
            </a:r>
            <a:r>
              <a:rPr lang="en-US" sz="1400" b="1" dirty="0" smtClean="0">
                <a:latin typeface="Franklin Gothic Book" pitchFamily="34" charset="0"/>
              </a:rPr>
              <a:t>New projects Continued:</a:t>
            </a:r>
          </a:p>
          <a:p>
            <a:endParaRPr lang="en-US" sz="1400" dirty="0" smtClean="0">
              <a:latin typeface="Franklin Gothic Book" pitchFamily="34" charset="0"/>
            </a:endParaRPr>
          </a:p>
          <a:p>
            <a:r>
              <a:rPr lang="en-US" sz="1400" dirty="0" smtClean="0">
                <a:latin typeface="Franklin Gothic Book" pitchFamily="34" charset="0"/>
              </a:rPr>
              <a:t>	Sons of the Revolution renovated the NSSAR Genealogical Research 	Library on West Main Street.</a:t>
            </a:r>
          </a:p>
          <a:p>
            <a:endParaRPr lang="en-US" sz="1400" dirty="0" smtClean="0">
              <a:latin typeface="Franklin Gothic Book" pitchFamily="34" charset="0"/>
            </a:endParaRPr>
          </a:p>
          <a:p>
            <a:r>
              <a:rPr lang="en-US" sz="1400" dirty="0" smtClean="0">
                <a:latin typeface="Franklin Gothic Book" pitchFamily="34" charset="0"/>
              </a:rPr>
              <a:t>	Parking Authority of River City constructed the Yum Center Garage 	with 760 parking spaces.</a:t>
            </a:r>
          </a:p>
          <a:p>
            <a:endParaRPr lang="en-US" sz="1400" dirty="0" smtClean="0">
              <a:latin typeface="Franklin Gothic Book" pitchFamily="34" charset="0"/>
            </a:endParaRPr>
          </a:p>
          <a:p>
            <a:r>
              <a:rPr lang="en-US" sz="1400" dirty="0" smtClean="0">
                <a:latin typeface="Franklin Gothic Book" pitchFamily="34" charset="0"/>
              </a:rPr>
              <a:t>	Smith Investment Group II LLC renovated the Independence Building 	on Muhammad Ali Boulevard.</a:t>
            </a:r>
          </a:p>
          <a:p>
            <a:endParaRPr lang="en-US" sz="1400" dirty="0" smtClean="0">
              <a:latin typeface="Franklin Gothic Book" pitchFamily="34" charset="0"/>
            </a:endParaRPr>
          </a:p>
          <a:p>
            <a:r>
              <a:rPr lang="en-US" sz="1400" dirty="0" smtClean="0">
                <a:latin typeface="Franklin Gothic Book" pitchFamily="34" charset="0"/>
              </a:rPr>
              <a:t>	TARC built a Maintenance Annex.</a:t>
            </a:r>
          </a:p>
          <a:p>
            <a:r>
              <a:rPr lang="en-US" sz="1400" dirty="0" smtClean="0">
                <a:latin typeface="Franklin Gothic Book" pitchFamily="34" charset="0"/>
              </a:rPr>
              <a:t>	</a:t>
            </a:r>
          </a:p>
          <a:p>
            <a:r>
              <a:rPr lang="en-US" sz="1400" dirty="0" smtClean="0">
                <a:latin typeface="Franklin Gothic Book" pitchFamily="34" charset="0"/>
              </a:rPr>
              <a:t>	U of L constructed a parking garage with 1,711 spaces near the 	Health Sciences campus.</a:t>
            </a:r>
          </a:p>
          <a:p>
            <a:r>
              <a:rPr lang="en-US" sz="1400" dirty="0" smtClean="0">
                <a:latin typeface="Franklin Gothic Book" pitchFamily="34" charset="0"/>
              </a:rPr>
              <a:t>	</a:t>
            </a:r>
          </a:p>
          <a:p>
            <a:r>
              <a:rPr lang="en-US" sz="1400" dirty="0" smtClean="0">
                <a:latin typeface="Franklin Gothic Book" pitchFamily="34" charset="0"/>
              </a:rPr>
              <a:t>	U of L renovated the Cardiovascular Innovation Institute.</a:t>
            </a:r>
          </a:p>
          <a:p>
            <a:r>
              <a:rPr lang="en-US" sz="1400" dirty="0" smtClean="0">
                <a:latin typeface="Franklin Gothic Book" pitchFamily="34" charset="0"/>
              </a:rPr>
              <a:t>	</a:t>
            </a:r>
          </a:p>
          <a:p>
            <a:r>
              <a:rPr lang="en-US" sz="1400" dirty="0" smtClean="0">
                <a:latin typeface="Franklin Gothic Book" pitchFamily="34" charset="0"/>
              </a:rPr>
              <a:t>	U of L constructed the U of L Boat House at Waterfront Park.</a:t>
            </a:r>
          </a:p>
          <a:p>
            <a:endParaRPr lang="en-US" sz="1400" dirty="0" smtClean="0"/>
          </a:p>
          <a:p>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FC Yum Center Sept 2010 020-640.jpg"/>
          <p:cNvPicPr>
            <a:picLocks noChangeAspect="1"/>
          </p:cNvPicPr>
          <p:nvPr/>
        </p:nvPicPr>
        <p:blipFill>
          <a:blip r:embed="rId2" cstate="print"/>
          <a:stretch>
            <a:fillRect/>
          </a:stretch>
        </p:blipFill>
        <p:spPr>
          <a:xfrm>
            <a:off x="575074" y="2336800"/>
            <a:ext cx="5707856" cy="4775200"/>
          </a:xfrm>
          <a:prstGeom prst="rect">
            <a:avLst/>
          </a:prstGeom>
          <a:ln w="12700">
            <a:noFill/>
          </a:ln>
        </p:spPr>
      </p:pic>
      <p:sp>
        <p:nvSpPr>
          <p:cNvPr id="24580" name="TextBox 3"/>
          <p:cNvSpPr txBox="1">
            <a:spLocks noChangeArrowheads="1"/>
          </p:cNvSpPr>
          <p:nvPr/>
        </p:nvSpPr>
        <p:spPr bwMode="auto">
          <a:xfrm>
            <a:off x="371475" y="7416801"/>
            <a:ext cx="6115050" cy="1323439"/>
          </a:xfrm>
          <a:prstGeom prst="rect">
            <a:avLst/>
          </a:prstGeom>
          <a:noFill/>
          <a:ln w="9525">
            <a:noFill/>
            <a:miter lim="800000"/>
            <a:headEnd/>
            <a:tailEnd/>
          </a:ln>
        </p:spPr>
        <p:txBody>
          <a:bodyPr wrap="square">
            <a:spAutoFit/>
          </a:bodyPr>
          <a:lstStyle/>
          <a:p>
            <a:r>
              <a:rPr lang="en-US" sz="1600" dirty="0">
                <a:latin typeface="Franklin Gothic Book" pitchFamily="34" charset="0"/>
                <a:ea typeface="Tahoma" pitchFamily="34" charset="0"/>
                <a:cs typeface="Arial" pitchFamily="34" charset="0"/>
              </a:rPr>
              <a:t>The </a:t>
            </a:r>
            <a:r>
              <a:rPr lang="en-US" sz="1600" dirty="0" smtClean="0">
                <a:latin typeface="Franklin Gothic Book" pitchFamily="34" charset="0"/>
                <a:ea typeface="Tahoma" pitchFamily="34" charset="0"/>
                <a:cs typeface="Arial" pitchFamily="34" charset="0"/>
              </a:rPr>
              <a:t>area </a:t>
            </a:r>
            <a:r>
              <a:rPr lang="en-US" sz="1600" dirty="0">
                <a:latin typeface="Franklin Gothic Book" pitchFamily="34" charset="0"/>
                <a:ea typeface="Tahoma" pitchFamily="34" charset="0"/>
                <a:cs typeface="Arial" pitchFamily="34" charset="0"/>
              </a:rPr>
              <a:t>around the </a:t>
            </a:r>
            <a:r>
              <a:rPr lang="en-US" sz="1600" dirty="0" smtClean="0">
                <a:latin typeface="Franklin Gothic Book" pitchFamily="34" charset="0"/>
                <a:ea typeface="Tahoma" pitchFamily="34" charset="0"/>
                <a:cs typeface="Arial" pitchFamily="34" charset="0"/>
              </a:rPr>
              <a:t>new KFC Yum Center </a:t>
            </a:r>
            <a:r>
              <a:rPr lang="en-US" sz="1600" dirty="0">
                <a:latin typeface="Franklin Gothic Book" pitchFamily="34" charset="0"/>
                <a:ea typeface="Tahoma" pitchFamily="34" charset="0"/>
                <a:cs typeface="Arial" pitchFamily="34" charset="0"/>
              </a:rPr>
              <a:t>is creating a lot </a:t>
            </a:r>
            <a:r>
              <a:rPr lang="en-US" sz="1600" dirty="0" smtClean="0">
                <a:latin typeface="Franklin Gothic Book" pitchFamily="34" charset="0"/>
                <a:ea typeface="Tahoma" pitchFamily="34" charset="0"/>
                <a:cs typeface="Arial" pitchFamily="34" charset="0"/>
              </a:rPr>
              <a:t>of redevelopment for living areas, restaurants, and entertainment.  Further development is underway and the planned renovation/building of Whiskey Row will certainly add to the excitement that has been generated by the arena.</a:t>
            </a:r>
            <a:endParaRPr lang="en-US" dirty="0">
              <a:latin typeface="Franklin Gothic Book" pitchFamily="34" charset="0"/>
            </a:endParaRPr>
          </a:p>
        </p:txBody>
      </p:sp>
      <p:sp>
        <p:nvSpPr>
          <p:cNvPr id="5" name="Wave 4"/>
          <p:cNvSpPr/>
          <p:nvPr/>
        </p:nvSpPr>
        <p:spPr>
          <a:xfrm>
            <a:off x="456057" y="1372049"/>
            <a:ext cx="5945886" cy="917079"/>
          </a:xfrm>
          <a:prstGeom prst="wave">
            <a:avLst>
              <a:gd name="adj1" fmla="val 12500"/>
              <a:gd name="adj2" fmla="val -706"/>
            </a:avLst>
          </a:prstGeom>
          <a:gradFill>
            <a:gsLst>
              <a:gs pos="50000">
                <a:schemeClr val="bg2">
                  <a:lumMod val="50000"/>
                  <a:alpha val="84000"/>
                </a:schemeClr>
              </a:gs>
              <a:gs pos="50000">
                <a:schemeClr val="accent1">
                  <a:tint val="44500"/>
                  <a:satMod val="160000"/>
                </a:schemeClr>
              </a:gs>
              <a:gs pos="100000">
                <a:schemeClr val="accent1">
                  <a:tint val="23500"/>
                  <a:satMod val="1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KFC YUM! Center Area</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456057" y="1087627"/>
            <a:ext cx="5945886" cy="1039356"/>
          </a:xfrm>
          <a:prstGeom prst="wave">
            <a:avLst>
              <a:gd name="adj1" fmla="val 12500"/>
              <a:gd name="adj2" fmla="val 0"/>
            </a:avLst>
          </a:prstGeom>
          <a:gradFill flip="none" rotWithShape="1">
            <a:gsLst>
              <a:gs pos="50000">
                <a:schemeClr val="accent1">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Manufacturing</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3555" name="TextBox 1"/>
          <p:cNvSpPr txBox="1">
            <a:spLocks noChangeArrowheads="1"/>
          </p:cNvSpPr>
          <p:nvPr/>
        </p:nvSpPr>
        <p:spPr bwMode="auto">
          <a:xfrm>
            <a:off x="342900" y="3174090"/>
            <a:ext cx="6172200" cy="3693319"/>
          </a:xfrm>
          <a:prstGeom prst="rect">
            <a:avLst/>
          </a:prstGeom>
          <a:noFill/>
          <a:ln w="9525">
            <a:noFill/>
            <a:miter lim="800000"/>
            <a:headEnd/>
            <a:tailEnd/>
          </a:ln>
        </p:spPr>
        <p:txBody>
          <a:bodyPr wrap="square" lIns="45720" rIns="45720" anchor="ctr" anchorCtr="0">
            <a:spAutoFit/>
          </a:bodyPr>
          <a:lstStyle/>
          <a:p>
            <a:endParaRPr lang="en-US" dirty="0">
              <a:latin typeface="Franklin Gothic Book" pitchFamily="34" charset="0"/>
            </a:endParaRPr>
          </a:p>
          <a:p>
            <a:endParaRPr lang="en-US" dirty="0">
              <a:latin typeface="Franklin Gothic Book" pitchFamily="34" charset="0"/>
            </a:endParaRPr>
          </a:p>
          <a:p>
            <a:pPr>
              <a:buFont typeface="Arial" pitchFamily="34" charset="0"/>
              <a:buChar char="•"/>
            </a:pPr>
            <a:r>
              <a:rPr lang="en-US" dirty="0" smtClean="0">
                <a:latin typeface="Franklin Gothic Book" pitchFamily="34" charset="0"/>
              </a:rPr>
              <a:t>  The latest industry statistics indicate the </a:t>
            </a:r>
            <a:r>
              <a:rPr lang="en-US" dirty="0">
                <a:latin typeface="Franklin Gothic Book" pitchFamily="34" charset="0"/>
              </a:rPr>
              <a:t>Louisville/Jefferson </a:t>
            </a:r>
            <a:r>
              <a:rPr lang="en-US" dirty="0" smtClean="0">
                <a:latin typeface="Franklin Gothic Book" pitchFamily="34" charset="0"/>
              </a:rPr>
              <a:t>County </a:t>
            </a:r>
            <a:r>
              <a:rPr lang="en-US" dirty="0">
                <a:latin typeface="Franklin Gothic Book" pitchFamily="34" charset="0"/>
              </a:rPr>
              <a:t>area lost </a:t>
            </a:r>
            <a:r>
              <a:rPr lang="en-US" dirty="0" smtClean="0">
                <a:latin typeface="Franklin Gothic Book" pitchFamily="34" charset="0"/>
              </a:rPr>
              <a:t>over </a:t>
            </a:r>
            <a:r>
              <a:rPr lang="en-US" b="1" dirty="0" smtClean="0">
                <a:latin typeface="Franklin Gothic Book" pitchFamily="34" charset="0"/>
              </a:rPr>
              <a:t>31,000</a:t>
            </a:r>
            <a:r>
              <a:rPr lang="en-US" b="1" dirty="0" smtClean="0">
                <a:latin typeface="Franklin Gothic Book" pitchFamily="34" charset="0"/>
              </a:rPr>
              <a:t> </a:t>
            </a:r>
            <a:r>
              <a:rPr lang="en-US" dirty="0" smtClean="0">
                <a:latin typeface="Franklin Gothic Book" pitchFamily="34" charset="0"/>
              </a:rPr>
              <a:t>manufacturing jobs in the last decade.</a:t>
            </a:r>
          </a:p>
          <a:p>
            <a:endParaRPr lang="en-US" dirty="0" smtClean="0">
              <a:latin typeface="Franklin Gothic Book" pitchFamily="34" charset="0"/>
            </a:endParaRPr>
          </a:p>
          <a:p>
            <a:pPr>
              <a:buFont typeface="Arial" pitchFamily="34" charset="0"/>
              <a:buChar char="•"/>
            </a:pPr>
            <a:r>
              <a:rPr lang="en-US" dirty="0" smtClean="0">
                <a:latin typeface="Franklin Gothic Book" pitchFamily="34" charset="0"/>
              </a:rPr>
              <a:t>   New development is slow.  </a:t>
            </a:r>
          </a:p>
          <a:p>
            <a:pPr>
              <a:buFont typeface="Arial" pitchFamily="34" charset="0"/>
              <a:buChar char="•"/>
            </a:pPr>
            <a:endParaRPr lang="en-US" dirty="0" smtClean="0">
              <a:latin typeface="Franklin Gothic Book" pitchFamily="34" charset="0"/>
            </a:endParaRPr>
          </a:p>
          <a:p>
            <a:pPr>
              <a:buFont typeface="Arial" pitchFamily="34" charset="0"/>
              <a:buChar char="•"/>
            </a:pPr>
            <a:r>
              <a:rPr lang="en-US" dirty="0" smtClean="0">
                <a:latin typeface="Franklin Gothic Book" pitchFamily="34" charset="0"/>
              </a:rPr>
              <a:t>   Financial markets are more strict requiring additional equity investments, however increased production at the Louisville Ford Assembly Plant as well as General Electric are very encouraging signs for our manufacturing  industry.</a:t>
            </a:r>
          </a:p>
          <a:p>
            <a:pPr>
              <a:buFont typeface="Arial" pitchFamily="34" charset="0"/>
              <a:buChar char="•"/>
            </a:pP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914406"/>
            <a:ext cx="5943600" cy="2062103"/>
          </a:xfrm>
          <a:prstGeom prst="rect">
            <a:avLst/>
          </a:prstGeom>
          <a:noFill/>
        </p:spPr>
        <p:txBody>
          <a:bodyPr wrap="square" rtlCol="0">
            <a:spAutoFit/>
          </a:bodyPr>
          <a:lstStyle/>
          <a:p>
            <a:pPr algn="ctr"/>
            <a:endParaRPr lang="en-US" sz="2800" dirty="0" smtClean="0"/>
          </a:p>
          <a:p>
            <a:pPr algn="ctr"/>
            <a:endParaRPr lang="en-US" sz="2800" dirty="0" smtClean="0"/>
          </a:p>
          <a:p>
            <a:pPr algn="ctr"/>
            <a:endParaRPr lang="en-US" dirty="0" smtClean="0"/>
          </a:p>
          <a:p>
            <a:pPr algn="ctr"/>
            <a:endParaRPr lang="en-US" dirty="0" smtClean="0"/>
          </a:p>
          <a:p>
            <a:pPr algn="ctr"/>
            <a:endParaRPr lang="en-US" dirty="0" smtClean="0"/>
          </a:p>
          <a:p>
            <a:pPr algn="ctr"/>
            <a:r>
              <a:rPr lang="en-US" dirty="0" smtClean="0"/>
              <a:t> </a:t>
            </a:r>
          </a:p>
        </p:txBody>
      </p:sp>
      <p:grpSp>
        <p:nvGrpSpPr>
          <p:cNvPr id="6" name="Group 5"/>
          <p:cNvGrpSpPr/>
          <p:nvPr/>
        </p:nvGrpSpPr>
        <p:grpSpPr>
          <a:xfrm>
            <a:off x="685800" y="4721803"/>
            <a:ext cx="5486400" cy="2349579"/>
            <a:chOff x="609600" y="3052042"/>
            <a:chExt cx="7315200" cy="2049318"/>
          </a:xfrm>
        </p:grpSpPr>
        <p:sp>
          <p:nvSpPr>
            <p:cNvPr id="10" name="Rounded Rectangle 9"/>
            <p:cNvSpPr/>
            <p:nvPr/>
          </p:nvSpPr>
          <p:spPr>
            <a:xfrm>
              <a:off x="609600" y="3052042"/>
              <a:ext cx="7315200" cy="2049318"/>
            </a:xfrm>
            <a:prstGeom prst="roundRect">
              <a:avLst/>
            </a:prstGeom>
            <a:gradFill>
              <a:gsLst>
                <a:gs pos="50000">
                  <a:schemeClr val="accent1">
                    <a:lumMod val="75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tIns="914400" bIns="914400" rtlCol="0" anchor="ctr">
              <a:spAutoFit/>
            </a:bodyPr>
            <a:lstStyle/>
            <a:p>
              <a:pPr algn="ctr"/>
              <a:endParaRPr lang="en-US" dirty="0"/>
            </a:p>
          </p:txBody>
        </p:sp>
        <p:sp>
          <p:nvSpPr>
            <p:cNvPr id="9" name="TextBox 8"/>
            <p:cNvSpPr txBox="1"/>
            <p:nvPr/>
          </p:nvSpPr>
          <p:spPr>
            <a:xfrm>
              <a:off x="914400" y="3187236"/>
              <a:ext cx="6858000" cy="1530134"/>
            </a:xfrm>
            <a:prstGeom prst="rect">
              <a:avLst/>
            </a:prstGeom>
            <a:noFill/>
          </p:spPr>
          <p:txBody>
            <a:bodyPr wrap="square" rtlCol="0">
              <a:spAutoFit/>
            </a:bodyPr>
            <a:lstStyle/>
            <a:p>
              <a:pPr algn="ctr"/>
              <a:r>
                <a:rPr lang="en-US" i="1" dirty="0" smtClean="0">
                  <a:solidFill>
                    <a:schemeClr val="bg1"/>
                  </a:solidFill>
                  <a:latin typeface="Apple Chancery" pitchFamily="66" charset="0"/>
                  <a:cs typeface="Arial" pitchFamily="34" charset="0"/>
                </a:rPr>
                <a:t>WHAT HAPPENED TO THE REAL ESTATE MARKET?</a:t>
              </a:r>
            </a:p>
            <a:p>
              <a:pPr algn="ctr"/>
              <a:endParaRPr lang="en-US" i="1" dirty="0" smtClean="0">
                <a:solidFill>
                  <a:schemeClr val="bg1"/>
                </a:solidFill>
                <a:latin typeface="Apple Chancery" pitchFamily="66" charset="0"/>
                <a:cs typeface="Arial" pitchFamily="34" charset="0"/>
              </a:endParaRPr>
            </a:p>
            <a:p>
              <a:pPr algn="ctr"/>
              <a:r>
                <a:rPr lang="en-US" i="1" dirty="0" smtClean="0">
                  <a:solidFill>
                    <a:schemeClr val="bg1"/>
                  </a:solidFill>
                  <a:latin typeface="Apple Chancery" pitchFamily="66" charset="0"/>
                  <a:cs typeface="Arial" pitchFamily="34" charset="0"/>
                </a:rPr>
                <a:t>WHERE WAS THE MARKET IN 2010?</a:t>
              </a:r>
            </a:p>
            <a:p>
              <a:pPr algn="ctr"/>
              <a:endParaRPr lang="en-US" i="1" dirty="0" smtClean="0">
                <a:solidFill>
                  <a:schemeClr val="bg1"/>
                </a:solidFill>
                <a:latin typeface="Apple Chancery" pitchFamily="66" charset="0"/>
                <a:cs typeface="Arial" pitchFamily="34" charset="0"/>
              </a:endParaRPr>
            </a:p>
            <a:p>
              <a:pPr algn="ctr"/>
              <a:r>
                <a:rPr lang="en-US" i="1" dirty="0" smtClean="0">
                  <a:solidFill>
                    <a:schemeClr val="bg1"/>
                  </a:solidFill>
                  <a:latin typeface="Apple Chancery" pitchFamily="66" charset="0"/>
                  <a:cs typeface="Arial" pitchFamily="34" charset="0"/>
                </a:rPr>
                <a:t>WHAT IS THE FUTURE OF LOUISVILLE METRO HOUSING MARKET?</a:t>
              </a:r>
              <a:endParaRPr lang="en-US" i="1" dirty="0">
                <a:solidFill>
                  <a:schemeClr val="bg1"/>
                </a:solidFill>
                <a:latin typeface="Apple Chancery" pitchFamily="66" charset="0"/>
                <a:cs typeface="Arial" pitchFamily="34" charset="0"/>
              </a:endParaRPr>
            </a:p>
          </p:txBody>
        </p:sp>
      </p:grpSp>
      <p:sp>
        <p:nvSpPr>
          <p:cNvPr id="8" name="Wave 7"/>
          <p:cNvSpPr/>
          <p:nvPr/>
        </p:nvSpPr>
        <p:spPr>
          <a:xfrm>
            <a:off x="456057" y="1087627"/>
            <a:ext cx="5945886" cy="1039356"/>
          </a:xfrm>
          <a:prstGeom prst="wave">
            <a:avLst>
              <a:gd name="adj1" fmla="val 12500"/>
              <a:gd name="adj2" fmla="val 0"/>
            </a:avLst>
          </a:prstGeom>
          <a:gradFill flip="none" rotWithShape="1">
            <a:gsLst>
              <a:gs pos="50000">
                <a:schemeClr val="accent1">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Residential Real Estate</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456057" y="1087627"/>
            <a:ext cx="5945886" cy="1039356"/>
          </a:xfrm>
          <a:prstGeom prst="wave">
            <a:avLst>
              <a:gd name="adj1" fmla="val 12500"/>
              <a:gd name="adj2" fmla="val 0"/>
            </a:avLst>
          </a:prstGeom>
          <a:gradFill flip="none" rotWithShape="1">
            <a:gsLst>
              <a:gs pos="50000">
                <a:schemeClr val="accent1">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spcBef>
                <a:spcPts val="0"/>
              </a:spcBef>
              <a:spcAft>
                <a:spcPts val="0"/>
              </a:spcAft>
              <a:defRPr/>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Retail</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514350" y="3149604"/>
            <a:ext cx="5829300" cy="4247317"/>
          </a:xfrm>
          <a:prstGeom prst="rect">
            <a:avLst/>
          </a:prstGeom>
          <a:noFill/>
        </p:spPr>
        <p:txBody>
          <a:bodyPr wrap="square" rtlCol="0">
            <a:spAutoFit/>
          </a:bodyPr>
          <a:lstStyle/>
          <a:p>
            <a:r>
              <a:rPr lang="en-US" dirty="0" smtClean="0">
                <a:latin typeface="Franklin Gothic Book" pitchFamily="34" charset="0"/>
              </a:rPr>
              <a:t>Retail continues to struggle, however; there are several areas that have some new retail.  Westport Village, and Shelbyville Road Plaza are two of the newest small retail centers that are attracting new stores after major </a:t>
            </a:r>
          </a:p>
          <a:p>
            <a:r>
              <a:rPr lang="en-US" dirty="0" smtClean="0">
                <a:latin typeface="Franklin Gothic Book" pitchFamily="34" charset="0"/>
              </a:rPr>
              <a:t>renovations.</a:t>
            </a:r>
          </a:p>
          <a:p>
            <a:endParaRPr lang="en-US" dirty="0" smtClean="0">
              <a:latin typeface="Franklin Gothic Book" pitchFamily="34" charset="0"/>
            </a:endParaRPr>
          </a:p>
          <a:p>
            <a:r>
              <a:rPr lang="en-US" dirty="0" smtClean="0">
                <a:latin typeface="Franklin Gothic Book" pitchFamily="34" charset="0"/>
              </a:rPr>
              <a:t>The regional malls of </a:t>
            </a:r>
            <a:r>
              <a:rPr lang="en-US" dirty="0" err="1" smtClean="0">
                <a:latin typeface="Franklin Gothic Book" pitchFamily="34" charset="0"/>
              </a:rPr>
              <a:t>Oxmoor</a:t>
            </a:r>
            <a:r>
              <a:rPr lang="en-US" dirty="0" smtClean="0">
                <a:latin typeface="Franklin Gothic Book" pitchFamily="34" charset="0"/>
              </a:rPr>
              <a:t> Center, Mall St Mathews and Jefferson Mall are continuing to attract new stores and vacancy rates are low.</a:t>
            </a:r>
          </a:p>
          <a:p>
            <a:endParaRPr lang="en-US" dirty="0" smtClean="0">
              <a:latin typeface="Franklin Gothic Book" pitchFamily="34" charset="0"/>
            </a:endParaRPr>
          </a:p>
          <a:p>
            <a:r>
              <a:rPr lang="en-US" dirty="0" smtClean="0">
                <a:latin typeface="Franklin Gothic Book" pitchFamily="34" charset="0"/>
              </a:rPr>
              <a:t>Small strip centers continue to struggle to attract new retail.</a:t>
            </a:r>
          </a:p>
          <a:p>
            <a:endParaRPr lang="en-US" dirty="0" smtClean="0">
              <a:latin typeface="Franklin Gothic Book" pitchFamily="34" charset="0"/>
            </a:endParaRPr>
          </a:p>
          <a:p>
            <a:r>
              <a:rPr lang="en-US" dirty="0" smtClean="0">
                <a:latin typeface="Franklin Gothic Book" pitchFamily="34" charset="0"/>
              </a:rPr>
              <a:t>Several hometown businesses have expanded to new areas.	</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438400"/>
            <a:ext cx="4400550" cy="2862322"/>
          </a:xfrm>
          <a:prstGeom prst="rect">
            <a:avLst/>
          </a:prstGeom>
          <a:noFill/>
        </p:spPr>
        <p:txBody>
          <a:bodyPr wrap="square" rtlCol="0">
            <a:spAutoFit/>
          </a:bodyPr>
          <a:lstStyle/>
          <a:p>
            <a:pPr algn="ctr"/>
            <a:r>
              <a:rPr lang="en-US" b="1" dirty="0" smtClean="0">
                <a:latin typeface="Franklin Gothic Book" pitchFamily="34" charset="0"/>
              </a:rPr>
              <a:t>Future of our market depends on creating and maintaining jobs, or as Mayor Fischer would say</a:t>
            </a:r>
          </a:p>
          <a:p>
            <a:pPr algn="ctr"/>
            <a:r>
              <a:rPr lang="en-US" b="1" dirty="0" smtClean="0">
                <a:latin typeface="Franklin Gothic Book" pitchFamily="34" charset="0"/>
              </a:rPr>
              <a:t>Jobs………..Jobs………………Jobs</a:t>
            </a:r>
          </a:p>
          <a:p>
            <a:pPr algn="ctr"/>
            <a:endParaRPr lang="en-US" b="1" dirty="0" smtClean="0">
              <a:latin typeface="Franklin Gothic Book" pitchFamily="34" charset="0"/>
            </a:endParaRPr>
          </a:p>
          <a:p>
            <a:pPr algn="ctr"/>
            <a:r>
              <a:rPr lang="en-US" b="1" dirty="0" smtClean="0">
                <a:latin typeface="Franklin Gothic Book" pitchFamily="34" charset="0"/>
              </a:rPr>
              <a:t>We want also to add</a:t>
            </a:r>
          </a:p>
          <a:p>
            <a:pPr algn="ctr"/>
            <a:r>
              <a:rPr lang="en-US" b="1" dirty="0" smtClean="0">
                <a:latin typeface="Franklin Gothic Book" pitchFamily="34" charset="0"/>
              </a:rPr>
              <a:t>Education…..Education….Education</a:t>
            </a:r>
          </a:p>
          <a:p>
            <a:pPr algn="ctr"/>
            <a:r>
              <a:rPr lang="en-US" b="1" dirty="0" smtClean="0">
                <a:latin typeface="Franklin Gothic Book" pitchFamily="34" charset="0"/>
              </a:rPr>
              <a:t>Advanced Technical Training or College Degree</a:t>
            </a:r>
          </a:p>
          <a:p>
            <a:pPr algn="ctr"/>
            <a:endParaRPr lang="en-US" b="1" dirty="0">
              <a:latin typeface="Franklin Gothic Book" pitchFamily="34" charset="0"/>
            </a:endParaRPr>
          </a:p>
        </p:txBody>
      </p:sp>
      <p:sp>
        <p:nvSpPr>
          <p:cNvPr id="5" name="TextBox 4"/>
          <p:cNvSpPr txBox="1"/>
          <p:nvPr/>
        </p:nvSpPr>
        <p:spPr>
          <a:xfrm>
            <a:off x="457200" y="5181601"/>
            <a:ext cx="5956414" cy="1231107"/>
          </a:xfrm>
          <a:prstGeom prst="rect">
            <a:avLst/>
          </a:prstGeom>
          <a:noFill/>
        </p:spPr>
        <p:txBody>
          <a:bodyPr wrap="square" rtlCol="0">
            <a:spAutoFit/>
          </a:bodyPr>
          <a:lstStyle/>
          <a:p>
            <a:r>
              <a:rPr lang="en-US" dirty="0" smtClean="0">
                <a:latin typeface="Franklin Gothic Book" pitchFamily="34" charset="0"/>
              </a:rPr>
              <a:t>Interest rates will probably continue to edge up.  As of the writing of this report current interest rates hover around 5% for a 30 year fixed loan.  Most banks are requiring a 20% down payment.  </a:t>
            </a:r>
            <a:endParaRPr lang="en-US" dirty="0">
              <a:latin typeface="Franklin Gothic Book" pitchFamily="34" charset="0"/>
            </a:endParaRPr>
          </a:p>
        </p:txBody>
      </p:sp>
      <p:sp>
        <p:nvSpPr>
          <p:cNvPr id="6" name="TextBox 5"/>
          <p:cNvSpPr txBox="1"/>
          <p:nvPr/>
        </p:nvSpPr>
        <p:spPr>
          <a:xfrm>
            <a:off x="457200" y="6558680"/>
            <a:ext cx="6060966" cy="2031325"/>
          </a:xfrm>
          <a:prstGeom prst="rect">
            <a:avLst/>
          </a:prstGeom>
          <a:noFill/>
        </p:spPr>
        <p:txBody>
          <a:bodyPr wrap="square" rtlCol="0">
            <a:spAutoFit/>
          </a:bodyPr>
          <a:lstStyle/>
          <a:p>
            <a:r>
              <a:rPr lang="en-US" dirty="0" smtClean="0">
                <a:latin typeface="Franklin Gothic Book" pitchFamily="34" charset="0"/>
              </a:rPr>
              <a:t>There are fewer homeowners in the market place.  In 2000 64.9% owned Homes in Louisville.  Homeownership went as high as 66.5% in 2007 and at the end of 2009, that number had dropped to 63.6% according to the US Census Bureau.  A lot of former homeowners went back to renting.  Homeownership is not for everyone.</a:t>
            </a:r>
          </a:p>
          <a:p>
            <a:endParaRPr lang="en-US" dirty="0"/>
          </a:p>
        </p:txBody>
      </p:sp>
      <p:sp>
        <p:nvSpPr>
          <p:cNvPr id="7" name="Bevel 6"/>
          <p:cNvSpPr/>
          <p:nvPr/>
        </p:nvSpPr>
        <p:spPr>
          <a:xfrm>
            <a:off x="542925" y="1260748"/>
            <a:ext cx="5772150" cy="858857"/>
          </a:xfrm>
          <a:prstGeom prst="bevel">
            <a:avLst/>
          </a:prstGeom>
          <a:gradFill>
            <a:gsLst>
              <a:gs pos="50000">
                <a:schemeClr val="accent1">
                  <a:lumMod val="75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WHAT DOES THE FUTURE HOLD </a:t>
            </a:r>
          </a:p>
          <a:p>
            <a:pPr algn="ctr"/>
            <a:r>
              <a:rPr lang="en-US" sz="16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for the  </a:t>
            </a: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METRO LOUISVILLE HOUSING MARKET?</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0818" y="914400"/>
            <a:ext cx="3276371"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Franklin Gothic Book" pitchFamily="34" charset="0"/>
              </a:rPr>
              <a:t>Job Growth</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1700" name="Picture 676"/>
          <p:cNvPicPr>
            <a:picLocks noChangeAspect="1" noChangeArrowheads="1"/>
          </p:cNvPicPr>
          <p:nvPr/>
        </p:nvPicPr>
        <p:blipFill>
          <a:blip r:embed="rId3" cstate="print"/>
          <a:srcRect/>
          <a:stretch>
            <a:fillRect/>
          </a:stretch>
        </p:blipFill>
        <p:spPr bwMode="auto">
          <a:xfrm>
            <a:off x="381000" y="1752600"/>
            <a:ext cx="6172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4"/>
            <a:ext cx="6115050" cy="2308324"/>
          </a:xfrm>
          <a:prstGeom prst="rect">
            <a:avLst/>
          </a:prstGeom>
          <a:noFill/>
        </p:spPr>
        <p:txBody>
          <a:bodyPr wrap="square" rtlCol="0">
            <a:spAutoFit/>
          </a:bodyPr>
          <a:lstStyle/>
          <a:p>
            <a:r>
              <a:rPr lang="en-US" dirty="0" smtClean="0">
                <a:latin typeface="Franklin Gothic Book" pitchFamily="34" charset="0"/>
              </a:rPr>
              <a:t>More expensive homes are still not selling for prices they were 36 months ago.  Therefore, it appears the Louisville market is overbuilt for more expensive homes.  This price level will continue to be a buyer’s market for quite some time.</a:t>
            </a:r>
          </a:p>
          <a:p>
            <a:endParaRPr lang="en-US" dirty="0" smtClean="0"/>
          </a:p>
          <a:p>
            <a:endParaRPr lang="en-US" dirty="0" smtClean="0"/>
          </a:p>
          <a:p>
            <a:endParaRPr lang="en-US" dirty="0" smtClean="0"/>
          </a:p>
          <a:p>
            <a:endParaRPr lang="en-US" dirty="0"/>
          </a:p>
        </p:txBody>
      </p:sp>
      <p:sp>
        <p:nvSpPr>
          <p:cNvPr id="3" name="TextBox 2"/>
          <p:cNvSpPr txBox="1"/>
          <p:nvPr/>
        </p:nvSpPr>
        <p:spPr>
          <a:xfrm>
            <a:off x="304803" y="2362204"/>
            <a:ext cx="5803399" cy="3139321"/>
          </a:xfrm>
          <a:prstGeom prst="rect">
            <a:avLst/>
          </a:prstGeom>
          <a:noFill/>
        </p:spPr>
        <p:txBody>
          <a:bodyPr wrap="square" rtlCol="0">
            <a:spAutoFit/>
          </a:bodyPr>
          <a:lstStyle/>
          <a:p>
            <a:r>
              <a:rPr lang="en-US" dirty="0" smtClean="0">
                <a:latin typeface="Franklin Gothic Book" pitchFamily="34" charset="0"/>
              </a:rPr>
              <a:t>As the job market improves, interest rates remain relatively low, and the stock market continues to rise, confidence levels of buyers will increase and we hope 2011 will be a much better year for Metro Louisville Real Estate.</a:t>
            </a:r>
          </a:p>
          <a:p>
            <a:endParaRPr lang="en-US" dirty="0" smtClean="0">
              <a:latin typeface="Franklin Gothic Book" pitchFamily="34" charset="0"/>
            </a:endParaRPr>
          </a:p>
          <a:p>
            <a:r>
              <a:rPr lang="en-US" dirty="0" smtClean="0">
                <a:latin typeface="Franklin Gothic Book" pitchFamily="34" charset="0"/>
              </a:rPr>
              <a:t>The Middle East is wreaking havoc with gas prices that holds us hostage and that could delay economic recovery.  We also don’t know how the effect the disasters in Japan will affect our recovery.</a:t>
            </a:r>
          </a:p>
          <a:p>
            <a:endParaRPr lang="en-US" dirty="0">
              <a:latin typeface="Franklin Gothic Book" pitchFamily="34" charset="0"/>
            </a:endParaRPr>
          </a:p>
        </p:txBody>
      </p:sp>
      <p:sp>
        <p:nvSpPr>
          <p:cNvPr id="4" name="TextBox 3"/>
          <p:cNvSpPr txBox="1"/>
          <p:nvPr/>
        </p:nvSpPr>
        <p:spPr>
          <a:xfrm>
            <a:off x="381003" y="6858000"/>
            <a:ext cx="5829299" cy="923330"/>
          </a:xfrm>
          <a:prstGeom prst="rect">
            <a:avLst/>
          </a:prstGeom>
          <a:noFill/>
        </p:spPr>
        <p:txBody>
          <a:bodyPr wrap="square" rtlCol="0">
            <a:spAutoFit/>
          </a:bodyPr>
          <a:lstStyle/>
          <a:p>
            <a:r>
              <a:rPr lang="en-US" dirty="0" smtClean="0">
                <a:latin typeface="Franklin Gothic Book" pitchFamily="34" charset="0"/>
              </a:rPr>
              <a:t>These are only estimates of where the Property Valuation Office sees the market for the next year.  As we all know, there are many variables at play in the Real Estate Market.  </a:t>
            </a:r>
            <a:endParaRPr lang="en-US" dirty="0">
              <a:latin typeface="Franklin Gothic Book" pitchFamily="34" charset="0"/>
            </a:endParaRPr>
          </a:p>
        </p:txBody>
      </p:sp>
      <p:sp>
        <p:nvSpPr>
          <p:cNvPr id="5" name="Rectangle 4"/>
          <p:cNvSpPr/>
          <p:nvPr/>
        </p:nvSpPr>
        <p:spPr>
          <a:xfrm rot="10800000" flipV="1">
            <a:off x="381000" y="5257800"/>
            <a:ext cx="6000750" cy="1261884"/>
          </a:xfrm>
          <a:prstGeom prst="rect">
            <a:avLst/>
          </a:prstGeom>
        </p:spPr>
        <p:txBody>
          <a:bodyPr wrap="square">
            <a:spAutoFit/>
          </a:bodyPr>
          <a:lstStyle/>
          <a:p>
            <a:pPr algn="ctr"/>
            <a:r>
              <a:rPr lang="en-US" sz="2400" b="1" dirty="0" smtClean="0">
                <a:solidFill>
                  <a:schemeClr val="accent1"/>
                </a:solidFill>
                <a:latin typeface="AvantGarde" pitchFamily="34" charset="0"/>
              </a:rPr>
              <a:t>Kentucky Realtor Association president says it's an</a:t>
            </a:r>
          </a:p>
          <a:p>
            <a:pPr algn="ctr"/>
            <a:endParaRPr lang="en-US" sz="400" b="1" dirty="0" smtClean="0">
              <a:solidFill>
                <a:schemeClr val="accent1"/>
              </a:solidFill>
              <a:latin typeface="AvantGarde" pitchFamily="34" charset="0"/>
            </a:endParaRPr>
          </a:p>
          <a:p>
            <a:pPr algn="ctr"/>
            <a:r>
              <a:rPr lang="en-US" sz="2400" b="1" dirty="0" smtClean="0">
                <a:solidFill>
                  <a:schemeClr val="accent1"/>
                </a:solidFill>
                <a:latin typeface="AvantGarde" pitchFamily="34" charset="0"/>
              </a:rPr>
              <a:t> </a:t>
            </a:r>
            <a:r>
              <a:rPr lang="en-US" sz="2400" b="1" i="1" dirty="0" smtClean="0">
                <a:solidFill>
                  <a:schemeClr val="accent1"/>
                </a:solidFill>
                <a:latin typeface="AvantGarde" pitchFamily="34" charset="0"/>
              </a:rPr>
              <a:t>'ideal environment' for buyers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459486" y="1309123"/>
            <a:ext cx="5945886" cy="1039356"/>
          </a:xfrm>
          <a:prstGeom prst="wave">
            <a:avLst>
              <a:gd name="adj1" fmla="val 12500"/>
              <a:gd name="adj2" fmla="val 0"/>
            </a:avLst>
          </a:prstGeom>
          <a:gradFill flip="none" rotWithShape="1">
            <a:gsLst>
              <a:gs pos="50000">
                <a:schemeClr val="accent1">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US" sz="2800" b="1" dirty="0">
              <a:solidFill>
                <a:schemeClr val="tx1"/>
              </a:solidFill>
            </a:endParaRPr>
          </a:p>
        </p:txBody>
      </p:sp>
      <p:sp>
        <p:nvSpPr>
          <p:cNvPr id="3" name="Rectangle 2"/>
          <p:cNvSpPr/>
          <p:nvPr/>
        </p:nvSpPr>
        <p:spPr>
          <a:xfrm>
            <a:off x="1685925" y="1111896"/>
            <a:ext cx="3486150" cy="1061829"/>
          </a:xfrm>
          <a:prstGeom prst="rect">
            <a:avLst/>
          </a:prstGeom>
        </p:spPr>
        <p:txBody>
          <a:bodyPr wrap="square" anchor="ctr" anchorCtr="1">
            <a:spAutoFit/>
          </a:bodyPr>
          <a:lstStyle/>
          <a:p>
            <a:pPr algn="ctr"/>
            <a:endParaRPr lang="en-US" b="1" dirty="0" smtClean="0">
              <a:solidFill>
                <a:schemeClr val="bg1"/>
              </a:solidFill>
              <a:effectLst>
                <a:outerShdw blurRad="38100" dist="38100" dir="2700000" algn="tl">
                  <a:srgbClr val="000000">
                    <a:alpha val="43137"/>
                  </a:srgbClr>
                </a:outerShdw>
              </a:effectLst>
              <a:latin typeface="Franklin Gothic Book" pitchFamily="34" charset="0"/>
            </a:endParaRPr>
          </a:p>
          <a:p>
            <a:pPr algn="ctr"/>
            <a:r>
              <a:rPr lang="en-US" sz="800" b="1" i="1" dirty="0" smtClean="0">
                <a:solidFill>
                  <a:schemeClr val="bg1"/>
                </a:solidFill>
                <a:effectLst>
                  <a:outerShdw blurRad="38100" dist="38100" dir="2700000" algn="tl">
                    <a:srgbClr val="000000">
                      <a:alpha val="43137"/>
                    </a:srgbClr>
                  </a:outerShdw>
                </a:effectLst>
                <a:latin typeface="Franklin Gothic Book" pitchFamily="34" charset="0"/>
              </a:rPr>
              <a:t>Written by </a:t>
            </a:r>
          </a:p>
          <a:p>
            <a:pPr algn="ctr"/>
            <a:r>
              <a:rPr lang="en-US" sz="1400" b="1" dirty="0" smtClean="0">
                <a:solidFill>
                  <a:schemeClr val="bg1"/>
                </a:solidFill>
                <a:effectLst>
                  <a:outerShdw blurRad="38100" dist="38100" dir="2700000" algn="tl">
                    <a:srgbClr val="000000">
                      <a:alpha val="43137"/>
                    </a:srgbClr>
                  </a:outerShdw>
                </a:effectLst>
                <a:latin typeface="Franklin Gothic Book" pitchFamily="34" charset="0"/>
              </a:rPr>
              <a:t>Tony Lindauer, PVA </a:t>
            </a:r>
          </a:p>
          <a:p>
            <a:pPr algn="ctr"/>
            <a:r>
              <a:rPr lang="en-US" sz="1400" b="1" dirty="0" smtClean="0">
                <a:solidFill>
                  <a:schemeClr val="bg1"/>
                </a:solidFill>
                <a:effectLst>
                  <a:outerShdw blurRad="38100" dist="38100" dir="2700000" algn="tl">
                    <a:srgbClr val="000000">
                      <a:alpha val="43137"/>
                    </a:srgbClr>
                  </a:outerShdw>
                </a:effectLst>
                <a:latin typeface="Franklin Gothic Book" pitchFamily="34" charset="0"/>
              </a:rPr>
              <a:t>And Donna Hunt, Chief Deputy</a:t>
            </a:r>
          </a:p>
          <a:p>
            <a:pPr algn="ctr"/>
            <a:r>
              <a:rPr lang="en-US" sz="900" b="1" dirty="0" smtClean="0">
                <a:solidFill>
                  <a:schemeClr val="bg1"/>
                </a:solidFill>
                <a:effectLst>
                  <a:outerShdw blurRad="38100" dist="38100" dir="2700000" algn="tl">
                    <a:srgbClr val="000000">
                      <a:alpha val="43137"/>
                    </a:srgbClr>
                  </a:outerShdw>
                </a:effectLst>
                <a:latin typeface="Franklin Gothic Book" pitchFamily="34" charset="0"/>
              </a:rPr>
              <a:t>March 11, 2010</a:t>
            </a:r>
            <a:endParaRPr lang="en-US" sz="900" b="1" dirty="0">
              <a:solidFill>
                <a:schemeClr val="bg1"/>
              </a:solidFill>
              <a:effectLst>
                <a:outerShdw blurRad="38100" dist="38100" dir="2700000" algn="tl">
                  <a:srgbClr val="000000">
                    <a:alpha val="43137"/>
                  </a:srgbClr>
                </a:outerShdw>
              </a:effectLst>
              <a:latin typeface="Franklin Gothic Book" pitchFamily="34" charset="0"/>
            </a:endParaRPr>
          </a:p>
        </p:txBody>
      </p:sp>
      <p:sp>
        <p:nvSpPr>
          <p:cNvPr id="4" name="TextBox 3"/>
          <p:cNvSpPr txBox="1"/>
          <p:nvPr/>
        </p:nvSpPr>
        <p:spPr>
          <a:xfrm>
            <a:off x="196455" y="3251200"/>
            <a:ext cx="6465094" cy="2708434"/>
          </a:xfrm>
          <a:prstGeom prst="rect">
            <a:avLst/>
          </a:prstGeom>
          <a:noFill/>
        </p:spPr>
        <p:txBody>
          <a:bodyPr wrap="square" lIns="45720" rIns="45720" rtlCol="0">
            <a:spAutoFit/>
          </a:bodyPr>
          <a:lstStyle/>
          <a:p>
            <a:r>
              <a:rPr lang="en-US" sz="1700" b="1" dirty="0" smtClean="0">
                <a:latin typeface="Franklin Gothic Book" pitchFamily="34" charset="0"/>
              </a:rPr>
              <a:t>Contributions by:</a:t>
            </a:r>
          </a:p>
          <a:p>
            <a:endParaRPr lang="en-US" sz="1700" b="1" dirty="0" smtClean="0"/>
          </a:p>
          <a:p>
            <a:pPr>
              <a:buFont typeface="Arial" pitchFamily="34" charset="0"/>
              <a:buChar char="•"/>
            </a:pPr>
            <a:r>
              <a:rPr lang="en-US" sz="1700" dirty="0" smtClean="0">
                <a:latin typeface="Franklin Gothic Book" pitchFamily="34" charset="0"/>
              </a:rPr>
              <a:t>   Paul Coomes, Ph.D. Professor of Economics at University of         </a:t>
            </a:r>
          </a:p>
          <a:p>
            <a:r>
              <a:rPr lang="en-US" sz="1700" dirty="0" smtClean="0">
                <a:latin typeface="Franklin Gothic Book" pitchFamily="34" charset="0"/>
              </a:rPr>
              <a:t>     Louisville</a:t>
            </a:r>
          </a:p>
          <a:p>
            <a:pPr>
              <a:buFont typeface="Arial" pitchFamily="34" charset="0"/>
              <a:buChar char="•"/>
            </a:pPr>
            <a:r>
              <a:rPr lang="en-US" sz="1700" dirty="0" smtClean="0">
                <a:latin typeface="Franklin Gothic Book" pitchFamily="34" charset="0"/>
              </a:rPr>
              <a:t>   Greater Louisville Association of Realtors</a:t>
            </a:r>
          </a:p>
          <a:p>
            <a:pPr>
              <a:buFont typeface="Arial" pitchFamily="34" charset="0"/>
              <a:buChar char="•"/>
            </a:pPr>
            <a:r>
              <a:rPr lang="en-US" sz="1700" dirty="0" smtClean="0">
                <a:latin typeface="Franklin Gothic Book" pitchFamily="34" charset="0"/>
              </a:rPr>
              <a:t>   Homebuilders Association of Louisville</a:t>
            </a:r>
          </a:p>
          <a:p>
            <a:pPr>
              <a:buFont typeface="Arial" pitchFamily="34" charset="0"/>
              <a:buChar char="•"/>
            </a:pPr>
            <a:r>
              <a:rPr lang="en-US" sz="1700" dirty="0" smtClean="0">
                <a:latin typeface="Franklin Gothic Book" pitchFamily="34" charset="0"/>
              </a:rPr>
              <a:t>   Metro Dept of Inspections, Permits, and Licenses</a:t>
            </a:r>
          </a:p>
          <a:p>
            <a:pPr>
              <a:buFont typeface="Arial" pitchFamily="34" charset="0"/>
              <a:buChar char="•"/>
            </a:pPr>
            <a:r>
              <a:rPr lang="en-US" sz="1700" dirty="0" smtClean="0">
                <a:latin typeface="Franklin Gothic Book" pitchFamily="34" charset="0"/>
              </a:rPr>
              <a:t>   Master Commissioner of Jefferson County</a:t>
            </a:r>
          </a:p>
          <a:p>
            <a:pPr>
              <a:buFont typeface="Arial" pitchFamily="34" charset="0"/>
              <a:buChar char="•"/>
            </a:pPr>
            <a:r>
              <a:rPr lang="en-US" sz="1700" dirty="0" smtClean="0">
                <a:latin typeface="Franklin Gothic Book" pitchFamily="34" charset="0"/>
              </a:rPr>
              <a:t>   Graphs, Charts, Maps produced by Jefferson County PVA Internal </a:t>
            </a:r>
          </a:p>
          <a:p>
            <a:r>
              <a:rPr lang="en-US" sz="1700" dirty="0" smtClean="0">
                <a:latin typeface="Franklin Gothic Book" pitchFamily="34" charset="0"/>
              </a:rPr>
              <a:t>     Technology Department</a:t>
            </a:r>
            <a:endParaRPr lang="en-US" sz="1700" dirty="0">
              <a:latin typeface="Franklin Gothic Book" pitchFamily="34" charset="0"/>
            </a:endParaRPr>
          </a:p>
        </p:txBody>
      </p:sp>
      <p:sp>
        <p:nvSpPr>
          <p:cNvPr id="6" name="TextBox 5"/>
          <p:cNvSpPr txBox="1"/>
          <p:nvPr/>
        </p:nvSpPr>
        <p:spPr>
          <a:xfrm>
            <a:off x="1600204" y="7620000"/>
            <a:ext cx="3673691" cy="923330"/>
          </a:xfrm>
          <a:prstGeom prst="rect">
            <a:avLst/>
          </a:prstGeom>
          <a:noFill/>
        </p:spPr>
        <p:txBody>
          <a:bodyPr wrap="square" rtlCol="0">
            <a:spAutoFit/>
          </a:bodyPr>
          <a:lstStyle/>
          <a:p>
            <a:pPr algn="ctr"/>
            <a:r>
              <a:rPr lang="en-US" b="1" dirty="0" smtClean="0">
                <a:effectLst>
                  <a:innerShdw blurRad="63500" dist="50800">
                    <a:prstClr val="black">
                      <a:alpha val="50000"/>
                    </a:prstClr>
                  </a:innerShdw>
                </a:effectLst>
                <a:latin typeface="Franklin Gothic Book" pitchFamily="34" charset="0"/>
              </a:rPr>
              <a:t>Jefferson County PVA</a:t>
            </a:r>
          </a:p>
          <a:p>
            <a:pPr algn="ctr"/>
            <a:r>
              <a:rPr lang="en-US" b="1" dirty="0" smtClean="0">
                <a:effectLst>
                  <a:innerShdw blurRad="63500" dist="50800">
                    <a:prstClr val="black">
                      <a:alpha val="50000"/>
                    </a:prstClr>
                  </a:innerShdw>
                </a:effectLst>
                <a:latin typeface="Franklin Gothic Book" pitchFamily="34" charset="0"/>
              </a:rPr>
              <a:t>502-574-6380</a:t>
            </a:r>
          </a:p>
          <a:p>
            <a:pPr algn="ctr"/>
            <a:r>
              <a:rPr lang="en-US" b="1" dirty="0" smtClean="0">
                <a:effectLst>
                  <a:innerShdw blurRad="63500" dist="50800">
                    <a:prstClr val="black">
                      <a:alpha val="50000"/>
                    </a:prstClr>
                  </a:innerShdw>
                </a:effectLst>
                <a:latin typeface="Franklin Gothic Book" pitchFamily="34" charset="0"/>
              </a:rPr>
              <a:t>www.jeffersonpva.ky.gov.</a:t>
            </a:r>
            <a:endParaRPr lang="en-US" b="1" dirty="0">
              <a:effectLst>
                <a:innerShdw blurRad="63500" dist="50800">
                  <a:prstClr val="black">
                    <a:alpha val="50000"/>
                  </a:prstClr>
                </a:innerShdw>
              </a:effectLst>
              <a:latin typeface="Franklin Gothic Book" pitchFamily="34" charset="0"/>
            </a:endParaRPr>
          </a:p>
        </p:txBody>
      </p:sp>
      <p:pic>
        <p:nvPicPr>
          <p:cNvPr id="7" name="Picture 1" descr="C:\Users\HBrockman johnson\Pictures\State Seal (2) (3).jpg"/>
          <p:cNvPicPr>
            <a:picLocks noChangeAspect="1" noChangeArrowheads="1"/>
          </p:cNvPicPr>
          <p:nvPr/>
        </p:nvPicPr>
        <p:blipFill>
          <a:blip r:embed="rId2" cstate="print"/>
          <a:srcRect/>
          <a:stretch>
            <a:fillRect/>
          </a:stretch>
        </p:blipFill>
        <p:spPr bwMode="auto">
          <a:xfrm>
            <a:off x="2804160" y="6172200"/>
            <a:ext cx="1165860" cy="1295400"/>
          </a:xfrm>
          <a:prstGeom prst="rect">
            <a:avLst/>
          </a:prstGeom>
          <a:noFill/>
        </p:spPr>
      </p:pic>
      <p:sp>
        <p:nvSpPr>
          <p:cNvPr id="8" name="TextBox 7"/>
          <p:cNvSpPr txBox="1"/>
          <p:nvPr/>
        </p:nvSpPr>
        <p:spPr>
          <a:xfrm>
            <a:off x="2667000" y="8682337"/>
            <a:ext cx="1657350" cy="461665"/>
          </a:xfrm>
          <a:prstGeom prst="rect">
            <a:avLst/>
          </a:prstGeom>
          <a:solidFill>
            <a:schemeClr val="accent1">
              <a:lumMod val="40000"/>
              <a:lumOff val="60000"/>
            </a:schemeClr>
          </a:solidFill>
        </p:spPr>
        <p:txBody>
          <a:bodyPr wrap="square" rtlCol="0">
            <a:spAutoFit/>
          </a:bodyPr>
          <a:lstStyle/>
          <a:p>
            <a:r>
              <a:rPr lang="en-US" sz="1200" dirty="0" smtClean="0"/>
              <a:t>© Jefferson County PVA</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19200"/>
            <a:ext cx="5486400" cy="914400"/>
          </a:xfrm>
          <a:prstGeom prst="rect">
            <a:avLst/>
          </a:prstGeom>
          <a:gradFill>
            <a:gsLst>
              <a:gs pos="50000">
                <a:schemeClr val="accent1">
                  <a:lumMod val="75000"/>
                </a:schemeClr>
              </a:gs>
              <a:gs pos="50000">
                <a:schemeClr val="accent1">
                  <a:tint val="44500"/>
                  <a:satMod val="160000"/>
                </a:schemeClr>
              </a:gs>
              <a:gs pos="100000">
                <a:schemeClr val="accent1">
                  <a:tint val="23500"/>
                  <a:satMod val="16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innerShdw blurRad="63500" dist="50800">
                    <a:prstClr val="black">
                      <a:alpha val="50000"/>
                    </a:prstClr>
                  </a:innerShdw>
                </a:effectLst>
                <a:latin typeface="Arial" pitchFamily="34" charset="0"/>
                <a:cs typeface="Arial" pitchFamily="34" charset="0"/>
              </a:rPr>
              <a:t>WHERE HAVE WE BEEN?</a:t>
            </a:r>
            <a:endParaRPr lang="en-US" sz="2400" b="1" dirty="0">
              <a:solidFill>
                <a:schemeClr val="bg1"/>
              </a:solidFill>
              <a:effectLst>
                <a:innerShdw blurRad="63500" dist="50800">
                  <a:prstClr val="black">
                    <a:alpha val="50000"/>
                  </a:prstClr>
                </a:innerShdw>
              </a:effectLst>
              <a:latin typeface="Arial" pitchFamily="34" charset="0"/>
              <a:cs typeface="Arial" pitchFamily="34" charset="0"/>
            </a:endParaRPr>
          </a:p>
        </p:txBody>
      </p:sp>
      <p:pic>
        <p:nvPicPr>
          <p:cNvPr id="45058" name="Picture 2" descr="G:\roller coaster.jpg"/>
          <p:cNvPicPr>
            <a:picLocks noChangeAspect="1" noChangeArrowheads="1"/>
          </p:cNvPicPr>
          <p:nvPr/>
        </p:nvPicPr>
        <p:blipFill>
          <a:blip r:embed="rId2" cstate="print"/>
          <a:srcRect/>
          <a:stretch>
            <a:fillRect/>
          </a:stretch>
        </p:blipFill>
        <p:spPr bwMode="auto">
          <a:xfrm>
            <a:off x="1303020" y="2926083"/>
            <a:ext cx="4229100" cy="4243836"/>
          </a:xfrm>
          <a:prstGeom prst="rect">
            <a:avLst/>
          </a:prstGeom>
          <a:noFill/>
        </p:spPr>
      </p:pic>
      <p:sp>
        <p:nvSpPr>
          <p:cNvPr id="3" name="TextBox 2"/>
          <p:cNvSpPr txBox="1"/>
          <p:nvPr/>
        </p:nvSpPr>
        <p:spPr>
          <a:xfrm rot="10800000" flipV="1">
            <a:off x="485775" y="7644657"/>
            <a:ext cx="5886450" cy="646331"/>
          </a:xfrm>
          <a:prstGeom prst="rect">
            <a:avLst/>
          </a:prstGeom>
          <a:noFill/>
        </p:spPr>
        <p:txBody>
          <a:bodyPr wrap="square" rtlCol="0">
            <a:spAutoFit/>
          </a:bodyPr>
          <a:lstStyle/>
          <a:p>
            <a:pPr algn="ctr"/>
            <a:r>
              <a:rPr lang="en-US" dirty="0" smtClean="0"/>
              <a:t>We started this Roller Coaster Ride of Home Values in 2008</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1-03-21 Neigh_pctchange_revision3_812X11.jpg"/>
          <p:cNvPicPr>
            <a:picLocks noChangeAspect="1"/>
          </p:cNvPicPr>
          <p:nvPr/>
        </p:nvPicPr>
        <p:blipFill>
          <a:blip r:embed="rId2" cstate="print"/>
          <a:stretch>
            <a:fillRect/>
          </a:stretch>
        </p:blipFill>
        <p:spPr>
          <a:xfrm>
            <a:off x="-115824" y="1752600"/>
            <a:ext cx="7063232" cy="6019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8-2010 Foreclosure Density OverlayMap.jpg"/>
          <p:cNvPicPr>
            <a:picLocks noChangeAspect="1"/>
          </p:cNvPicPr>
          <p:nvPr/>
        </p:nvPicPr>
        <p:blipFill>
          <a:blip r:embed="rId2" cstate="print"/>
          <a:stretch>
            <a:fillRect/>
          </a:stretch>
        </p:blipFill>
        <p:spPr>
          <a:xfrm>
            <a:off x="-82466" y="1828800"/>
            <a:ext cx="6999754" cy="6248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reclosureJPG.jpg"/>
          <p:cNvPicPr>
            <a:picLocks noChangeAspect="1"/>
          </p:cNvPicPr>
          <p:nvPr/>
        </p:nvPicPr>
        <p:blipFill>
          <a:blip r:embed="rId2" cstate="print"/>
          <a:stretch>
            <a:fillRect/>
          </a:stretch>
        </p:blipFill>
        <p:spPr>
          <a:xfrm>
            <a:off x="0" y="1600201"/>
            <a:ext cx="6857999" cy="6347011"/>
          </a:xfrm>
          <a:prstGeom prst="rect">
            <a:avLst/>
          </a:prstGeom>
        </p:spPr>
      </p:pic>
      <p:sp>
        <p:nvSpPr>
          <p:cNvPr id="3" name="TextBox 2"/>
          <p:cNvSpPr txBox="1"/>
          <p:nvPr/>
        </p:nvSpPr>
        <p:spPr>
          <a:xfrm>
            <a:off x="2133600" y="8153400"/>
            <a:ext cx="2209800" cy="830997"/>
          </a:xfrm>
          <a:prstGeom prst="rect">
            <a:avLst/>
          </a:prstGeom>
          <a:noFill/>
        </p:spPr>
        <p:txBody>
          <a:bodyPr wrap="square" rtlCol="0">
            <a:spAutoFit/>
          </a:bodyPr>
          <a:lstStyle/>
          <a:p>
            <a:pPr algn="ctr"/>
            <a:r>
              <a:rPr lang="en-US" sz="1000" dirty="0" smtClean="0"/>
              <a:t>2010 represents 39%</a:t>
            </a:r>
          </a:p>
          <a:p>
            <a:pPr algn="ctr"/>
            <a:r>
              <a:rPr lang="en-US" sz="1000" dirty="0" smtClean="0"/>
              <a:t>of the total amount of</a:t>
            </a:r>
          </a:p>
          <a:p>
            <a:pPr algn="ctr"/>
            <a:r>
              <a:rPr lang="en-US" sz="1000" dirty="0" smtClean="0"/>
              <a:t>foreclosures between 2008-2010</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acantJPG.jpg"/>
          <p:cNvPicPr>
            <a:picLocks noChangeAspect="1"/>
          </p:cNvPicPr>
          <p:nvPr/>
        </p:nvPicPr>
        <p:blipFill>
          <a:blip r:embed="rId2" cstate="print"/>
          <a:stretch>
            <a:fillRect/>
          </a:stretch>
        </p:blipFill>
        <p:spPr>
          <a:xfrm>
            <a:off x="0" y="1828800"/>
            <a:ext cx="6858000" cy="5715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1320805"/>
            <a:ext cx="6858000" cy="7113759"/>
          </a:xfrm>
          <a:prstGeom prst="rect">
            <a:avLst/>
          </a:prstGeom>
          <a:noFill/>
          <a:ln w="12700">
            <a:solidFill>
              <a:schemeClr val="accent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ussell_Revised 2010 Jay Edit.jpg"/>
          <p:cNvPicPr>
            <a:picLocks noChangeAspect="1"/>
          </p:cNvPicPr>
          <p:nvPr/>
        </p:nvPicPr>
        <p:blipFill>
          <a:blip r:embed="rId2" cstate="print"/>
          <a:stretch>
            <a:fillRect/>
          </a:stretch>
        </p:blipFill>
        <p:spPr>
          <a:xfrm>
            <a:off x="197224" y="1905000"/>
            <a:ext cx="6387352" cy="5943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spAutoFit/>
      </a:bodyPr>
      <a:lstStyle>
        <a:defPPr algn="ctr">
          <a:defRPr dirty="0" smtClean="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2586</TotalTime>
  <Words>878</Words>
  <Application>Microsoft Office PowerPoint</Application>
  <PresentationFormat>On-screen Show (4:3)</PresentationFormat>
  <Paragraphs>152</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Hunt</dc:creator>
  <cp:lastModifiedBy>Jay W. Mickle</cp:lastModifiedBy>
  <cp:revision>276</cp:revision>
  <dcterms:created xsi:type="dcterms:W3CDTF">2010-03-09T19:03:39Z</dcterms:created>
  <dcterms:modified xsi:type="dcterms:W3CDTF">2011-04-08T13:51:12Z</dcterms:modified>
</cp:coreProperties>
</file>